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865" r:id="rId3"/>
    <p:sldId id="867" r:id="rId4"/>
    <p:sldId id="598" r:id="rId5"/>
    <p:sldId id="826" r:id="rId6"/>
    <p:sldId id="872" r:id="rId7"/>
    <p:sldId id="829" r:id="rId8"/>
    <p:sldId id="864" r:id="rId9"/>
    <p:sldId id="861" r:id="rId10"/>
    <p:sldId id="854" r:id="rId11"/>
    <p:sldId id="855" r:id="rId12"/>
    <p:sldId id="856" r:id="rId13"/>
    <p:sldId id="857" r:id="rId14"/>
    <p:sldId id="873" r:id="rId15"/>
    <p:sldId id="874" r:id="rId16"/>
    <p:sldId id="875" r:id="rId17"/>
    <p:sldId id="877" r:id="rId18"/>
    <p:sldId id="282" r:id="rId19"/>
    <p:sldId id="878" r:id="rId20"/>
    <p:sldId id="883" r:id="rId21"/>
    <p:sldId id="837" r:id="rId22"/>
    <p:sldId id="868" r:id="rId23"/>
    <p:sldId id="858" r:id="rId24"/>
    <p:sldId id="859" r:id="rId25"/>
    <p:sldId id="860" r:id="rId26"/>
    <p:sldId id="880" r:id="rId27"/>
    <p:sldId id="881" r:id="rId28"/>
    <p:sldId id="882" r:id="rId29"/>
    <p:sldId id="849" r:id="rId30"/>
    <p:sldId id="879" r:id="rId3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D2FFB3D-56B5-4444-B7A5-1AB381D49605}">
          <p14:sldIdLst>
            <p14:sldId id="256"/>
            <p14:sldId id="865"/>
            <p14:sldId id="867"/>
            <p14:sldId id="598"/>
            <p14:sldId id="826"/>
            <p14:sldId id="872"/>
            <p14:sldId id="829"/>
            <p14:sldId id="864"/>
            <p14:sldId id="861"/>
            <p14:sldId id="854"/>
            <p14:sldId id="855"/>
            <p14:sldId id="856"/>
            <p14:sldId id="857"/>
            <p14:sldId id="873"/>
            <p14:sldId id="874"/>
            <p14:sldId id="875"/>
            <p14:sldId id="877"/>
            <p14:sldId id="282"/>
            <p14:sldId id="878"/>
            <p14:sldId id="883"/>
            <p14:sldId id="837"/>
            <p14:sldId id="868"/>
            <p14:sldId id="858"/>
            <p14:sldId id="859"/>
            <p14:sldId id="860"/>
            <p14:sldId id="880"/>
            <p14:sldId id="881"/>
            <p14:sldId id="882"/>
            <p14:sldId id="849"/>
            <p14:sldId id="8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ACC8"/>
    <a:srgbClr val="FF7F0E"/>
    <a:srgbClr val="2CA02C"/>
    <a:srgbClr val="1F77B4"/>
    <a:srgbClr val="D6292A"/>
    <a:srgbClr val="D8117D"/>
    <a:srgbClr val="FFE4A7"/>
    <a:srgbClr val="FFFC00"/>
    <a:srgbClr val="FFFFE0"/>
    <a:srgbClr val="984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0"/>
    <p:restoredTop sz="75362"/>
  </p:normalViewPr>
  <p:slideViewPr>
    <p:cSldViewPr>
      <p:cViewPr varScale="1">
        <p:scale>
          <a:sx n="195" d="100"/>
          <a:sy n="195" d="100"/>
        </p:scale>
        <p:origin x="472" y="1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2FEDD-B18D-4F08-B90A-F02966C56EEE}" type="datetimeFigureOut">
              <a:rPr lang="en-US" smtClean="0"/>
              <a:t>7/24/25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97F78-A2D2-4017-94F3-8344B8CF6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AB784-4AF1-413D-AB7B-F5436CAD37BA}" type="datetimeFigureOut">
              <a:rPr lang="en-US" smtClean="0"/>
              <a:t>7/24/25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B61EE-8620-4879-91C8-A7D2C140D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2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7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870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0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756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243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115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B61EE-8620-4879-91C8-A7D2C140D39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001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485900"/>
            <a:ext cx="7772400" cy="1102519"/>
          </a:xfrm>
        </p:spPr>
        <p:txBody>
          <a:bodyPr>
            <a:noAutofit/>
          </a:bodyPr>
          <a:lstStyle>
            <a:lvl1pPr algn="l">
              <a:defRPr sz="3000" b="0" i="0" cap="none" spc="113" baseline="0">
                <a:solidFill>
                  <a:schemeClr val="tx1"/>
                </a:solidFill>
                <a:latin typeface="Corbel" charset="0"/>
                <a:ea typeface="Corbel" charset="0"/>
                <a:cs typeface="Corbe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143250"/>
            <a:ext cx="6400800" cy="1314450"/>
          </a:xfrm>
        </p:spPr>
        <p:txBody>
          <a:bodyPr>
            <a:normAutofit/>
          </a:bodyPr>
          <a:lstStyle>
            <a:lvl1pPr marL="0" indent="0" algn="r">
              <a:buNone/>
              <a:defRPr sz="225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charset="0"/>
                <a:ea typeface="Arial" charset="0"/>
                <a:cs typeface="Arial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>
              <a:defRPr sz="25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1714500"/>
          </a:xfrm>
        </p:spPr>
        <p:txBody>
          <a:bodyPr/>
          <a:lstStyle>
            <a:lvl1pPr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>
              <a:buFont typeface="Arial" panose="020B0604020202020204" pitchFamily="34" charset="0"/>
              <a:buChar char="•"/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16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6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4830714"/>
            <a:ext cx="1143000" cy="198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>
                    <a:tint val="75000"/>
                  </a:schemeClr>
                </a:solidFill>
                <a:latin typeface="Calibri Light" charset="0"/>
                <a:ea typeface="Arial" charset="0"/>
                <a:cs typeface="Arial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65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314701"/>
            <a:ext cx="8229600" cy="708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Arial" charset="0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Calibri" panose="020F0502020204030204" pitchFamily="34" charset="0"/>
          <a:cs typeface="Arial" charset="0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1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E353E87-6F73-CA9F-8AE4-7A60E2EEA9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r="16696"/>
          <a:stretch/>
        </p:blipFill>
        <p:spPr>
          <a:xfrm>
            <a:off x="4953000" y="0"/>
            <a:ext cx="4191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285" y="1295400"/>
            <a:ext cx="8157660" cy="1276350"/>
          </a:xfrm>
        </p:spPr>
        <p:txBody>
          <a:bodyPr/>
          <a:lstStyle/>
          <a:p>
            <a:r>
              <a:rPr lang="en-US" sz="2400" spc="0" dirty="0">
                <a:latin typeface="Calibri" panose="020F0502020204030204" pitchFamily="34" charset="0"/>
                <a:cs typeface="Calibri" panose="020F0502020204030204" pitchFamily="34" charset="0"/>
              </a:rPr>
              <a:t>FIRO for Multi-Reservoir Networks</a:t>
            </a:r>
            <a:endParaRPr lang="en-US" sz="2400" spc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2343150"/>
            <a:ext cx="4104640" cy="137955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itchFamily="34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Jon Herman</a:t>
            </a: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Associate Professor, UC Davis</a:t>
            </a: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Civil &amp; Environmental Engineering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534156-860D-2844-97CC-C95C533F4D36}"/>
              </a:ext>
            </a:extLst>
          </p:cNvPr>
          <p:cNvCxnSpPr>
            <a:cxnSpLocks/>
          </p:cNvCxnSpPr>
          <p:nvPr/>
        </p:nvCxnSpPr>
        <p:spPr>
          <a:xfrm>
            <a:off x="4953000" y="16570"/>
            <a:ext cx="0" cy="5126930"/>
          </a:xfrm>
          <a:prstGeom prst="line">
            <a:avLst/>
          </a:prstGeom>
          <a:ln w="38100">
            <a:solidFill>
              <a:srgbClr val="ECD4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079DAEC-F453-C413-3961-4B68872D09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85" y="4262525"/>
            <a:ext cx="2821715" cy="60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43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45131-BBF5-3D78-B042-D134D39D7A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049"/>
          <a:stretch/>
        </p:blipFill>
        <p:spPr>
          <a:xfrm>
            <a:off x="0" y="36830"/>
            <a:ext cx="4804355" cy="477908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A9B94-DAD3-51F8-DD52-13C0EF694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050" name="Picture 2" descr="New Year's Flood of 1997 in Yuba County | Yuba Water Agency, CA">
            <a:extLst>
              <a:ext uri="{FF2B5EF4-FFF2-40B4-BE49-F238E27FC236}">
                <a16:creationId xmlns:a16="http://schemas.microsoft.com/office/drawing/2014/main" id="{3642C328-A449-8C1C-B9E5-E94CFF448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2700"/>
            <a:ext cx="3352800" cy="221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C8DB23-F1AF-474D-5F27-264E9CF983A6}"/>
              </a:ext>
            </a:extLst>
          </p:cNvPr>
          <p:cNvSpPr txBox="1">
            <a:spLocks/>
          </p:cNvSpPr>
          <p:nvPr/>
        </p:nvSpPr>
        <p:spPr>
          <a:xfrm>
            <a:off x="4140201" y="327584"/>
            <a:ext cx="1676400" cy="65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Yuba-Feather          </a:t>
            </a:r>
            <a:r>
              <a:rPr lang="en-US" sz="1200" i="1" dirty="0"/>
              <a:t>(Image: YCWA)</a:t>
            </a:r>
            <a:endParaRPr lang="en-US" i="1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84FAB0-5BF1-82B6-1132-21365CA8EEFB}"/>
              </a:ext>
            </a:extLst>
          </p:cNvPr>
          <p:cNvSpPr txBox="1">
            <a:spLocks/>
          </p:cNvSpPr>
          <p:nvPr/>
        </p:nvSpPr>
        <p:spPr>
          <a:xfrm>
            <a:off x="3657600" y="3810806"/>
            <a:ext cx="1592556" cy="931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US" dirty="0"/>
              <a:t>San Joaquin</a:t>
            </a:r>
          </a:p>
          <a:p>
            <a:pPr marL="0" indent="0">
              <a:spcBef>
                <a:spcPts val="0"/>
              </a:spcBef>
            </a:pPr>
            <a:r>
              <a:rPr lang="en-US" sz="1200" i="1" dirty="0"/>
              <a:t>(Image: LA Times)</a:t>
            </a:r>
            <a:endParaRPr lang="en-US" sz="1600" i="1" dirty="0"/>
          </a:p>
        </p:txBody>
      </p:sp>
      <p:pic>
        <p:nvPicPr>
          <p:cNvPr id="2052" name="Picture 4" descr="River floods again in Stanislaus County just a matter of time | Modesto Bee">
            <a:extLst>
              <a:ext uri="{FF2B5EF4-FFF2-40B4-BE49-F238E27FC236}">
                <a16:creationId xmlns:a16="http://schemas.microsoft.com/office/drawing/2014/main" id="{65C8A633-862D-5FE2-B811-95451D6D0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641" y="1233623"/>
            <a:ext cx="3267616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D562D8C-633E-07FC-8E9A-A6360E4479AD}"/>
              </a:ext>
            </a:extLst>
          </p:cNvPr>
          <p:cNvSpPr txBox="1">
            <a:spLocks/>
          </p:cNvSpPr>
          <p:nvPr/>
        </p:nvSpPr>
        <p:spPr>
          <a:xfrm>
            <a:off x="2484723" y="1869966"/>
            <a:ext cx="1553877" cy="931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Tuolumne </a:t>
            </a:r>
            <a:r>
              <a:rPr lang="en-US" sz="1200" i="1" dirty="0"/>
              <a:t>(Image: Modesto Bee)</a:t>
            </a:r>
            <a:endParaRPr lang="en-US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538A3D-5D2B-108E-1125-BA84710305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0155" y="2528107"/>
            <a:ext cx="3848100" cy="2565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C69505-7116-464C-FAB1-B00A0B80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2524" y="33255"/>
            <a:ext cx="2133600" cy="765572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A06DB5-2560-81C5-7C98-6DD7A1E565E4}"/>
              </a:ext>
            </a:extLst>
          </p:cNvPr>
          <p:cNvSpPr txBox="1"/>
          <p:nvPr/>
        </p:nvSpPr>
        <p:spPr>
          <a:xfrm>
            <a:off x="1050173" y="652704"/>
            <a:ext cx="457200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Forecast cases: </a:t>
            </a:r>
          </a:p>
          <a:p>
            <a:pPr marL="185738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HEFS hindcast</a:t>
            </a:r>
          </a:p>
          <a:p>
            <a:pPr marL="185738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Perfect forecast</a:t>
            </a:r>
          </a:p>
          <a:p>
            <a:pPr marL="185738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Baseline (no forecast)</a:t>
            </a:r>
          </a:p>
        </p:txBody>
      </p:sp>
    </p:spTree>
    <p:extLst>
      <p:ext uri="{BB962C8B-B14F-4D97-AF65-F5344CB8AC3E}">
        <p14:creationId xmlns:p14="http://schemas.microsoft.com/office/powerpoint/2010/main" val="309539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8C2E5C-E723-E9A4-A273-6E0A0D6CCB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049"/>
          <a:stretch/>
        </p:blipFill>
        <p:spPr>
          <a:xfrm>
            <a:off x="0" y="36830"/>
            <a:ext cx="4804355" cy="477908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A9B94-DAD3-51F8-DD52-13C0EF694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22672BB-C3D1-08E4-D3A8-0A14B3620D86}"/>
              </a:ext>
            </a:extLst>
          </p:cNvPr>
          <p:cNvSpPr/>
          <p:nvPr/>
        </p:nvSpPr>
        <p:spPr>
          <a:xfrm>
            <a:off x="828400" y="1276350"/>
            <a:ext cx="1371600" cy="13601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D7ADA2D6-11E1-6338-9E20-778F35CB9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416" y="859338"/>
            <a:ext cx="1737848" cy="565515"/>
          </a:xfrm>
        </p:spPr>
        <p:txBody>
          <a:bodyPr/>
          <a:lstStyle/>
          <a:p>
            <a:r>
              <a:rPr lang="en-US" dirty="0"/>
              <a:t>Yuba-Feather</a:t>
            </a:r>
          </a:p>
        </p:txBody>
      </p:sp>
      <p:pic>
        <p:nvPicPr>
          <p:cNvPr id="12" name="Picture 11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F6814F72-A84F-21EC-26B4-36F688E445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r="6468" b="5049"/>
          <a:stretch/>
        </p:blipFill>
        <p:spPr>
          <a:xfrm>
            <a:off x="6018226" y="2472"/>
            <a:ext cx="3125774" cy="2523736"/>
          </a:xfrm>
          <a:prstGeom prst="rect">
            <a:avLst/>
          </a:prstGeom>
        </p:spPr>
      </p:pic>
      <p:pic>
        <p:nvPicPr>
          <p:cNvPr id="14" name="Picture 13" descr="A graph of a graph with different colored lines&#10;&#10;Description automatically generated">
            <a:extLst>
              <a:ext uri="{FF2B5EF4-FFF2-40B4-BE49-F238E27FC236}">
                <a16:creationId xmlns:a16="http://schemas.microsoft.com/office/drawing/2014/main" id="{27BE37A8-DD07-E081-EDF8-E024ADBB5A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9" r="6615" b="5049"/>
          <a:stretch/>
        </p:blipFill>
        <p:spPr>
          <a:xfrm>
            <a:off x="6079930" y="2518023"/>
            <a:ext cx="3062496" cy="2523737"/>
          </a:xfrm>
          <a:prstGeom prst="rect">
            <a:avLst/>
          </a:prstGeom>
        </p:spPr>
      </p:pic>
      <p:pic>
        <p:nvPicPr>
          <p:cNvPr id="16" name="Picture 15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30347B9B-79CE-62B0-2A44-02DC6F86BF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" b="5049"/>
          <a:stretch/>
        </p:blipFill>
        <p:spPr>
          <a:xfrm>
            <a:off x="2668282" y="13289"/>
            <a:ext cx="3423486" cy="2523737"/>
          </a:xfrm>
          <a:prstGeom prst="rect">
            <a:avLst/>
          </a:prstGeom>
        </p:spPr>
      </p:pic>
      <p:pic>
        <p:nvPicPr>
          <p:cNvPr id="19" name="Picture 18" descr="A graph of a storage chart&#10;&#10;Description automatically generated with medium confidence">
            <a:extLst>
              <a:ext uri="{FF2B5EF4-FFF2-40B4-BE49-F238E27FC236}">
                <a16:creationId xmlns:a16="http://schemas.microsoft.com/office/drawing/2014/main" id="{9D519E1F-5D73-2A41-634E-42A3FBC7A2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b="5049"/>
          <a:stretch/>
        </p:blipFill>
        <p:spPr>
          <a:xfrm>
            <a:off x="2714745" y="2528841"/>
            <a:ext cx="3381255" cy="2523738"/>
          </a:xfrm>
          <a:prstGeom prst="rect">
            <a:avLst/>
          </a:prstGeom>
        </p:spPr>
      </p:pic>
      <p:sp>
        <p:nvSpPr>
          <p:cNvPr id="5" name="Content Placeholder 26">
            <a:extLst>
              <a:ext uri="{FF2B5EF4-FFF2-40B4-BE49-F238E27FC236}">
                <a16:creationId xmlns:a16="http://schemas.microsoft.com/office/drawing/2014/main" id="{BD4FBF4A-D388-503C-D764-006041E5E073}"/>
              </a:ext>
            </a:extLst>
          </p:cNvPr>
          <p:cNvSpPr txBox="1">
            <a:spLocks/>
          </p:cNvSpPr>
          <p:nvPr/>
        </p:nvSpPr>
        <p:spPr>
          <a:xfrm>
            <a:off x="6781800" y="63587"/>
            <a:ext cx="1782597" cy="24839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100" dirty="0"/>
              <a:t>Oroville to Yuba City (</a:t>
            </a:r>
            <a:r>
              <a:rPr lang="en-US" sz="1100" dirty="0" err="1"/>
              <a:t>kcfs</a:t>
            </a:r>
            <a:r>
              <a:rPr lang="en-US" sz="1100" dirty="0"/>
              <a:t>)</a:t>
            </a:r>
          </a:p>
        </p:txBody>
      </p:sp>
      <p:sp>
        <p:nvSpPr>
          <p:cNvPr id="6" name="Content Placeholder 26">
            <a:extLst>
              <a:ext uri="{FF2B5EF4-FFF2-40B4-BE49-F238E27FC236}">
                <a16:creationId xmlns:a16="http://schemas.microsoft.com/office/drawing/2014/main" id="{B5212C8D-5E13-1ED7-0F53-1FA8E281CE01}"/>
              </a:ext>
            </a:extLst>
          </p:cNvPr>
          <p:cNvSpPr txBox="1">
            <a:spLocks/>
          </p:cNvSpPr>
          <p:nvPr/>
        </p:nvSpPr>
        <p:spPr>
          <a:xfrm>
            <a:off x="6572075" y="2571750"/>
            <a:ext cx="2343325" cy="24839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100" dirty="0"/>
              <a:t>New </a:t>
            </a:r>
            <a:r>
              <a:rPr lang="en-US" sz="1100" dirty="0" err="1"/>
              <a:t>Bullards</a:t>
            </a:r>
            <a:r>
              <a:rPr lang="en-US" sz="1100" dirty="0"/>
              <a:t> to Englebright (</a:t>
            </a:r>
            <a:r>
              <a:rPr lang="en-US" sz="1100" dirty="0" err="1"/>
              <a:t>kcfs</a:t>
            </a:r>
            <a:r>
              <a:rPr lang="en-US" sz="11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8736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BDFF5D7-B802-25A7-041B-CDDA082861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049"/>
          <a:stretch/>
        </p:blipFill>
        <p:spPr>
          <a:xfrm>
            <a:off x="0" y="36830"/>
            <a:ext cx="4804355" cy="477908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A9B94-DAD3-51F8-DD52-13C0EF694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CE679EB-D869-8725-7D70-E3D42CBADEB3}"/>
              </a:ext>
            </a:extLst>
          </p:cNvPr>
          <p:cNvSpPr/>
          <p:nvPr/>
        </p:nvSpPr>
        <p:spPr>
          <a:xfrm>
            <a:off x="1315566" y="3339956"/>
            <a:ext cx="2265833" cy="170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6">
            <a:extLst>
              <a:ext uri="{FF2B5EF4-FFF2-40B4-BE49-F238E27FC236}">
                <a16:creationId xmlns:a16="http://schemas.microsoft.com/office/drawing/2014/main" id="{450E9E8F-8270-3D74-2D44-854320108AC4}"/>
              </a:ext>
            </a:extLst>
          </p:cNvPr>
          <p:cNvSpPr txBox="1">
            <a:spLocks/>
          </p:cNvSpPr>
          <p:nvPr/>
        </p:nvSpPr>
        <p:spPr>
          <a:xfrm>
            <a:off x="92610" y="4625832"/>
            <a:ext cx="1737848" cy="565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San Joaquin</a:t>
            </a:r>
          </a:p>
        </p:txBody>
      </p:sp>
      <p:pic>
        <p:nvPicPr>
          <p:cNvPr id="12" name="Picture 11" descr="A graph of a graph with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D3191820-7F00-1F95-8A72-A99730ED3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b="5414"/>
          <a:stretch/>
        </p:blipFill>
        <p:spPr>
          <a:xfrm>
            <a:off x="2743200" y="879"/>
            <a:ext cx="3475825" cy="2519264"/>
          </a:xfrm>
          <a:prstGeom prst="rect">
            <a:avLst/>
          </a:prstGeom>
        </p:spPr>
      </p:pic>
      <p:pic>
        <p:nvPicPr>
          <p:cNvPr id="7" name="Picture 6" descr="A graph of a storage chart&#10;&#10;Description automatically generated with medium confidence">
            <a:extLst>
              <a:ext uri="{FF2B5EF4-FFF2-40B4-BE49-F238E27FC236}">
                <a16:creationId xmlns:a16="http://schemas.microsoft.com/office/drawing/2014/main" id="{12F286F1-6E15-F254-2351-239275B7B5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3" b="4345"/>
          <a:stretch/>
        </p:blipFill>
        <p:spPr>
          <a:xfrm>
            <a:off x="2895600" y="2583394"/>
            <a:ext cx="3360470" cy="2547740"/>
          </a:xfrm>
          <a:prstGeom prst="rect">
            <a:avLst/>
          </a:prstGeom>
        </p:spPr>
      </p:pic>
      <p:pic>
        <p:nvPicPr>
          <p:cNvPr id="9" name="Picture 8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7BF0F17E-218C-6BE4-74CC-F99512F9F8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r="6549" b="4001"/>
          <a:stretch/>
        </p:blipFill>
        <p:spPr>
          <a:xfrm>
            <a:off x="6019800" y="6837"/>
            <a:ext cx="3048000" cy="2513058"/>
          </a:xfrm>
          <a:prstGeom prst="rect">
            <a:avLst/>
          </a:prstGeom>
        </p:spPr>
      </p:pic>
      <p:pic>
        <p:nvPicPr>
          <p:cNvPr id="13" name="Picture 12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872FD8BB-8F73-8E0E-0B6A-615C1F446F1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r="6549" b="4001"/>
          <a:stretch/>
        </p:blipFill>
        <p:spPr>
          <a:xfrm>
            <a:off x="6019800" y="2630442"/>
            <a:ext cx="3048000" cy="2513058"/>
          </a:xfrm>
          <a:prstGeom prst="rect">
            <a:avLst/>
          </a:prstGeom>
        </p:spPr>
      </p:pic>
      <p:sp>
        <p:nvSpPr>
          <p:cNvPr id="3" name="Content Placeholder 26">
            <a:extLst>
              <a:ext uri="{FF2B5EF4-FFF2-40B4-BE49-F238E27FC236}">
                <a16:creationId xmlns:a16="http://schemas.microsoft.com/office/drawing/2014/main" id="{829AF977-0732-7F80-CACC-D4D833C86F8C}"/>
              </a:ext>
            </a:extLst>
          </p:cNvPr>
          <p:cNvSpPr txBox="1">
            <a:spLocks/>
          </p:cNvSpPr>
          <p:nvPr/>
        </p:nvSpPr>
        <p:spPr>
          <a:xfrm>
            <a:off x="6553200" y="63587"/>
            <a:ext cx="2209800" cy="24839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100" dirty="0"/>
              <a:t>New Don Pedro to </a:t>
            </a:r>
            <a:r>
              <a:rPr lang="en-US" sz="1100" dirty="0" err="1"/>
              <a:t>Vernalis</a:t>
            </a:r>
            <a:r>
              <a:rPr lang="en-US" sz="1100" dirty="0"/>
              <a:t> (</a:t>
            </a:r>
            <a:r>
              <a:rPr lang="en-US" sz="1100" dirty="0" err="1"/>
              <a:t>kcfs</a:t>
            </a:r>
            <a:r>
              <a:rPr lang="en-US" sz="1100" dirty="0"/>
              <a:t>)</a:t>
            </a:r>
          </a:p>
        </p:txBody>
      </p:sp>
      <p:sp>
        <p:nvSpPr>
          <p:cNvPr id="5" name="Content Placeholder 26">
            <a:extLst>
              <a:ext uri="{FF2B5EF4-FFF2-40B4-BE49-F238E27FC236}">
                <a16:creationId xmlns:a16="http://schemas.microsoft.com/office/drawing/2014/main" id="{A51CE6F6-DB1A-9D15-AE90-C852233E7CD0}"/>
              </a:ext>
            </a:extLst>
          </p:cNvPr>
          <p:cNvSpPr txBox="1">
            <a:spLocks/>
          </p:cNvSpPr>
          <p:nvPr/>
        </p:nvSpPr>
        <p:spPr>
          <a:xfrm>
            <a:off x="6577231" y="2659558"/>
            <a:ext cx="2114725" cy="27239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100" dirty="0"/>
              <a:t>Friant to Chowchilla Bypass (</a:t>
            </a:r>
            <a:r>
              <a:rPr lang="en-US" sz="1100" dirty="0" err="1"/>
              <a:t>kcfs</a:t>
            </a:r>
            <a:r>
              <a:rPr lang="en-US" sz="11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287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812572-BF20-3D1B-DA24-C7D84000B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868" y="895350"/>
            <a:ext cx="6270375" cy="38782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B7376A-B249-C548-5D69-C7177A2E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40427"/>
            <a:ext cx="8458200" cy="504825"/>
          </a:xfrm>
        </p:spPr>
        <p:txBody>
          <a:bodyPr/>
          <a:lstStyle/>
          <a:p>
            <a:r>
              <a:rPr lang="en-US" dirty="0"/>
              <a:t>Peak flow reduction across the network   </a:t>
            </a:r>
            <a:r>
              <a:rPr lang="en-US" sz="1800" dirty="0"/>
              <a:t>(selected links with flow &gt; max)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5BED0-4C06-D07E-71F8-E22D7E6F2C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130" y="1049285"/>
            <a:ext cx="2754630" cy="36576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HEFS policy reduces flows above maximum by 50-100% compared to no-forecast baseline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Further improvement with more accurate forecasts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</a:endParaRPr>
          </a:p>
          <a:p>
            <a:pPr marL="0" indent="0"/>
            <a:r>
              <a:rPr lang="en-US" sz="1800" dirty="0">
                <a:solidFill>
                  <a:schemeClr val="tx1"/>
                </a:solidFill>
              </a:rPr>
              <a:t>Links: </a:t>
            </a:r>
          </a:p>
          <a:p>
            <a:pPr marL="0" indent="0"/>
            <a:r>
              <a:rPr lang="en-US" sz="1800" dirty="0">
                <a:solidFill>
                  <a:srgbClr val="00B0F0"/>
                </a:solidFill>
              </a:rPr>
              <a:t>* </a:t>
            </a:r>
            <a:r>
              <a:rPr lang="en-US" sz="1800" dirty="0">
                <a:solidFill>
                  <a:schemeClr val="tx1"/>
                </a:solidFill>
              </a:rPr>
              <a:t>Reservoir release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47C0CC-C845-BEED-FB0E-262AF136A6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C8B353C-2198-504A-87FE-00A832E0B0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05400" y="4533133"/>
                <a:ext cx="529576" cy="4476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57175" indent="-257175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2000" b="0" i="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defRPr>
                </a:lvl1pPr>
                <a:lvl2pPr marL="557213" indent="-214313" algn="l" defTabSz="6858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defRPr>
                </a:lvl2pPr>
                <a:lvl3pPr marL="8572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b="0" i="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defRPr>
                </a:lvl3pPr>
                <a:lvl4pPr marL="12001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600" b="0" i="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defRPr>
                </a:lvl4pPr>
                <a:lvl5pPr marL="15430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500" b="0" i="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defRPr>
                </a:lvl5pPr>
                <a:lvl6pPr marL="18859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max</m:t>
                      </m:r>
                    </m:oMath>
                  </m:oMathPara>
                </a14:m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C8B353C-2198-504A-87FE-00A832E0B0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4533133"/>
                <a:ext cx="529576" cy="4476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15FA8847-FD93-EA19-2053-9E4D95478897}"/>
              </a:ext>
            </a:extLst>
          </p:cNvPr>
          <p:cNvSpPr txBox="1"/>
          <p:nvPr/>
        </p:nvSpPr>
        <p:spPr>
          <a:xfrm>
            <a:off x="3417732" y="1002340"/>
            <a:ext cx="25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</a:rPr>
              <a:t>*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8DF422-6464-BB68-5A95-2CA1A0E3C6D8}"/>
              </a:ext>
            </a:extLst>
          </p:cNvPr>
          <p:cNvSpPr txBox="1"/>
          <p:nvPr/>
        </p:nvSpPr>
        <p:spPr>
          <a:xfrm>
            <a:off x="2971246" y="2387540"/>
            <a:ext cx="25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</a:rPr>
              <a:t>*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52085C-5353-116E-5707-7ABDF75B49F2}"/>
              </a:ext>
            </a:extLst>
          </p:cNvPr>
          <p:cNvSpPr txBox="1"/>
          <p:nvPr/>
        </p:nvSpPr>
        <p:spPr>
          <a:xfrm>
            <a:off x="2905760" y="3069412"/>
            <a:ext cx="25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</a:rPr>
              <a:t>*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321097-3566-0702-494D-530B1E89B997}"/>
              </a:ext>
            </a:extLst>
          </p:cNvPr>
          <p:cNvSpPr txBox="1"/>
          <p:nvPr/>
        </p:nvSpPr>
        <p:spPr>
          <a:xfrm>
            <a:off x="2583814" y="3428337"/>
            <a:ext cx="25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</a:rPr>
              <a:t>*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id="{14CE5ED0-685C-B210-54E5-A45B9D6DF32A}"/>
              </a:ext>
            </a:extLst>
          </p:cNvPr>
          <p:cNvSpPr/>
          <p:nvPr/>
        </p:nvSpPr>
        <p:spPr>
          <a:xfrm>
            <a:off x="6163470" y="1052580"/>
            <a:ext cx="2370930" cy="140693"/>
          </a:xfrm>
          <a:prstGeom prst="leftArrow">
            <a:avLst/>
          </a:prstGeom>
          <a:gradFill flip="none" rotWithShape="1">
            <a:gsLst>
              <a:gs pos="0">
                <a:srgbClr val="2CA02C"/>
              </a:gs>
              <a:gs pos="100000">
                <a:srgbClr val="1F77B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>
            <a:extLst>
              <a:ext uri="{FF2B5EF4-FFF2-40B4-BE49-F238E27FC236}">
                <a16:creationId xmlns:a16="http://schemas.microsoft.com/office/drawing/2014/main" id="{82E4AFF5-6FD9-1F8C-AB46-F0E3A9F9CFED}"/>
              </a:ext>
            </a:extLst>
          </p:cNvPr>
          <p:cNvSpPr/>
          <p:nvPr/>
        </p:nvSpPr>
        <p:spPr>
          <a:xfrm>
            <a:off x="5524499" y="1052578"/>
            <a:ext cx="342902" cy="140695"/>
          </a:xfrm>
          <a:prstGeom prst="leftArrow">
            <a:avLst/>
          </a:prstGeom>
          <a:gradFill flip="none" rotWithShape="1">
            <a:gsLst>
              <a:gs pos="0">
                <a:srgbClr val="2CA02C"/>
              </a:gs>
              <a:gs pos="100000">
                <a:srgbClr val="FF7F0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7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/>
      <p:bldP spid="18" grpId="0"/>
      <p:bldP spid="20" grpId="0"/>
      <p:bldP spid="9" grpId="0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49C297-EDDD-C27A-4F0F-D1555D30D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410" y="447977"/>
            <a:ext cx="5638800" cy="42475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E7B119-7496-0227-4A4D-ED32BE41A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567596"/>
            <a:ext cx="2514600" cy="917972"/>
          </a:xfrm>
        </p:spPr>
        <p:txBody>
          <a:bodyPr/>
          <a:lstStyle/>
          <a:p>
            <a:r>
              <a:rPr lang="en-US" dirty="0"/>
              <a:t>Runtime per daily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5D8BF-F04F-90AB-D19C-70C49D755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2012413"/>
            <a:ext cx="3124200" cy="161507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2014 iMac desktop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Gurobi</a:t>
            </a:r>
            <a:r>
              <a:rPr lang="en-US" dirty="0"/>
              <a:t> solver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Excludes initial setup    (~3x slower)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CF0DB3-2137-0B12-BEA0-85D4CF50B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201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diagram of a storage system&#10;&#10;Description automatically generated with medium confidence">
            <a:extLst>
              <a:ext uri="{FF2B5EF4-FFF2-40B4-BE49-F238E27FC236}">
                <a16:creationId xmlns:a16="http://schemas.microsoft.com/office/drawing/2014/main" id="{C27BA6DF-54F8-8B95-B9B1-593489032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8" y="2131059"/>
            <a:ext cx="4038601" cy="30289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2E8034-C710-2F44-30FF-391A69A5C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8"/>
            <a:ext cx="4876800" cy="1070372"/>
          </a:xfrm>
        </p:spPr>
        <p:txBody>
          <a:bodyPr/>
          <a:lstStyle/>
          <a:p>
            <a:r>
              <a:rPr lang="en-US" dirty="0"/>
              <a:t>Ongoing work: Seasonal forecasts and water supply allocations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0671E-3E7C-F3BE-A379-E716510F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1216660"/>
            <a:ext cx="4191000" cy="127889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Use full HEFS 365-day forecast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Add objective functions for shortage and carryover storage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CFD74-1E23-F0E0-C487-FB3BA15793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3DB1A-ADBD-3DF9-489F-49D3A8900E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526"/>
          <a:stretch/>
        </p:blipFill>
        <p:spPr>
          <a:xfrm>
            <a:off x="5105400" y="3572"/>
            <a:ext cx="3395504" cy="51435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135F57F-3FB0-1F2E-9252-61C4D01A75DB}"/>
              </a:ext>
            </a:extLst>
          </p:cNvPr>
          <p:cNvSpPr txBox="1">
            <a:spLocks/>
          </p:cNvSpPr>
          <p:nvPr/>
        </p:nvSpPr>
        <p:spPr>
          <a:xfrm>
            <a:off x="7568917" y="895350"/>
            <a:ext cx="1606061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367EB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Reservoir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E41B1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CVP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4DAF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SWP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984D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Rights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FFE4A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Inflow Basins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B0C681A-9D85-B9E5-5022-B2F8D0E11939}"/>
                  </a:ext>
                </a:extLst>
              </p:cNvPr>
              <p:cNvSpPr txBox="1"/>
              <p:nvPr/>
            </p:nvSpPr>
            <p:spPr>
              <a:xfrm>
                <a:off x="1261903" y="4170680"/>
                <a:ext cx="12192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1 day</a:t>
                </a: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B0C681A-9D85-B9E5-5022-B2F8D0E11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903" y="4170680"/>
                <a:ext cx="1219200" cy="369332"/>
              </a:xfrm>
              <a:prstGeom prst="rect">
                <a:avLst/>
              </a:prstGeom>
              <a:blipFill>
                <a:blip r:embed="rId5"/>
                <a:stretch>
                  <a:fillRect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5F1D1E9-298A-532B-A29B-C68B48058641}"/>
                  </a:ext>
                </a:extLst>
              </p:cNvPr>
              <p:cNvSpPr txBox="1"/>
              <p:nvPr/>
            </p:nvSpPr>
            <p:spPr>
              <a:xfrm>
                <a:off x="2389107" y="4170680"/>
                <a:ext cx="16002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30 days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5F1D1E9-298A-532B-A29B-C68B48058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9107" y="4170680"/>
                <a:ext cx="1600200" cy="369332"/>
              </a:xfrm>
              <a:prstGeom prst="rect">
                <a:avLst/>
              </a:prstGeom>
              <a:blipFill>
                <a:blip r:embed="rId6"/>
                <a:stretch>
                  <a:fillRect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Left Brace 9">
            <a:extLst>
              <a:ext uri="{FF2B5EF4-FFF2-40B4-BE49-F238E27FC236}">
                <a16:creationId xmlns:a16="http://schemas.microsoft.com/office/drawing/2014/main" id="{4FD0F7D0-FD81-0415-A60E-C8D7129591F5}"/>
              </a:ext>
            </a:extLst>
          </p:cNvPr>
          <p:cNvSpPr/>
          <p:nvPr/>
        </p:nvSpPr>
        <p:spPr>
          <a:xfrm rot="16200000">
            <a:off x="1590676" y="3856353"/>
            <a:ext cx="304800" cy="323853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E40AC723-E492-76E8-720E-A8A3115EA59E}"/>
              </a:ext>
            </a:extLst>
          </p:cNvPr>
          <p:cNvSpPr/>
          <p:nvPr/>
        </p:nvSpPr>
        <p:spPr>
          <a:xfrm rot="16200000">
            <a:off x="2926081" y="2989579"/>
            <a:ext cx="304800" cy="20574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2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DF818-ADCD-6991-54E5-447767B70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895350"/>
            <a:ext cx="8229600" cy="765572"/>
          </a:xfrm>
        </p:spPr>
        <p:txBody>
          <a:bodyPr/>
          <a:lstStyle/>
          <a:p>
            <a:r>
              <a:rPr lang="en-US" dirty="0"/>
              <a:t>Summary: FIRO for Multi-Reservoir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25D0D-6601-A512-AFDD-D1EB4CD3F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965722"/>
            <a:ext cx="8229600" cy="239230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Decision support model for network optimization under uncertainty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Objective function and constraints vary by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Efficient on desktop computer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1997 flood: 50-100% reduction in flows exceeding target using HEFS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Combines flood control and water supply for longer-lead forecasts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Open source code and documentation (coming soon)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DC0DC-94EE-0B31-72D9-329E46C1EE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DCC2B1F-DBD5-458D-DE00-B3FB85435340}"/>
              </a:ext>
            </a:extLst>
          </p:cNvPr>
          <p:cNvCxnSpPr>
            <a:cxnSpLocks/>
          </p:cNvCxnSpPr>
          <p:nvPr/>
        </p:nvCxnSpPr>
        <p:spPr>
          <a:xfrm>
            <a:off x="838200" y="1681407"/>
            <a:ext cx="7162800" cy="0"/>
          </a:xfrm>
          <a:prstGeom prst="line">
            <a:avLst/>
          </a:prstGeom>
          <a:ln w="38100">
            <a:solidFill>
              <a:srgbClr val="ECD4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0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E353E87-6F73-CA9F-8AE4-7A60E2EEA9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r="16696"/>
          <a:stretch/>
        </p:blipFill>
        <p:spPr>
          <a:xfrm>
            <a:off x="4953000" y="0"/>
            <a:ext cx="4191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285" y="43240"/>
            <a:ext cx="8157660" cy="1276350"/>
          </a:xfrm>
        </p:spPr>
        <p:txBody>
          <a:bodyPr/>
          <a:lstStyle/>
          <a:p>
            <a:r>
              <a:rPr lang="en-US" sz="2400" spc="0" dirty="0">
                <a:latin typeface="Calibri" panose="020F0502020204030204" pitchFamily="34" charset="0"/>
                <a:cs typeface="Calibri" panose="020F0502020204030204" pitchFamily="34" charset="0"/>
              </a:rPr>
              <a:t>Thanks!</a:t>
            </a:r>
            <a:endParaRPr lang="en-US" sz="2400" spc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1047750"/>
            <a:ext cx="4104640" cy="41396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itchFamily="34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Jon Herman (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jdherman@ucdavis.edu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534156-860D-2844-97CC-C95C533F4D36}"/>
              </a:ext>
            </a:extLst>
          </p:cNvPr>
          <p:cNvCxnSpPr>
            <a:cxnSpLocks/>
          </p:cNvCxnSpPr>
          <p:nvPr/>
        </p:nvCxnSpPr>
        <p:spPr>
          <a:xfrm>
            <a:off x="4953000" y="16570"/>
            <a:ext cx="0" cy="5126930"/>
          </a:xfrm>
          <a:prstGeom prst="line">
            <a:avLst/>
          </a:prstGeom>
          <a:ln w="38100">
            <a:solidFill>
              <a:srgbClr val="ECD4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079DAEC-F453-C413-3961-4B68872D09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85" y="4262525"/>
            <a:ext cx="2821715" cy="60401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EB5BF16-3A49-655C-CA37-4094F589FC33}"/>
              </a:ext>
            </a:extLst>
          </p:cNvPr>
          <p:cNvSpPr txBox="1">
            <a:spLocks/>
          </p:cNvSpPr>
          <p:nvPr/>
        </p:nvSpPr>
        <p:spPr>
          <a:xfrm>
            <a:off x="226284" y="1652556"/>
            <a:ext cx="4104640" cy="2743199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Source Sans Pro Light" pitchFamily="34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Acknowledgements: </a:t>
            </a: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Scott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Steinschneider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Zach Brodeur (Cornell University), Chris Delaney (Sonoma Water), Brett Whitin (CNRFC)</a:t>
            </a: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National Science Foundation  Environmental Sustainability Program</a:t>
            </a: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 descr="National Science Foundation - Wikipedia">
            <a:extLst>
              <a:ext uri="{FF2B5EF4-FFF2-40B4-BE49-F238E27FC236}">
                <a16:creationId xmlns:a16="http://schemas.microsoft.com/office/drawing/2014/main" id="{700C7974-73CF-A26A-782B-A26F608FC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1" y="3525158"/>
            <a:ext cx="595476" cy="59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888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21681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C935AF-1D10-8CEA-E8EE-948C837678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05" t="48704" r="17525" b="24049"/>
          <a:stretch/>
        </p:blipFill>
        <p:spPr>
          <a:xfrm>
            <a:off x="2861438" y="92555"/>
            <a:ext cx="4244277" cy="25130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6F5BED-A613-DA0D-4096-134E51431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DEB535-DC9A-CC6C-0CB2-19912CB7A0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519E42EB-FFBB-0615-A336-FA0648D44A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r="6549" b="4001"/>
          <a:stretch/>
        </p:blipFill>
        <p:spPr>
          <a:xfrm>
            <a:off x="6292705" y="1440633"/>
            <a:ext cx="2502190" cy="2063041"/>
          </a:xfrm>
          <a:prstGeom prst="rect">
            <a:avLst/>
          </a:prstGeom>
        </p:spPr>
      </p:pic>
      <p:pic>
        <p:nvPicPr>
          <p:cNvPr id="10" name="Picture 9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1DBEFA88-D2B6-9E11-DF2A-AC6BA2ADE1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67254"/>
            <a:ext cx="3010850" cy="2258137"/>
          </a:xfrm>
          <a:prstGeom prst="rect">
            <a:avLst/>
          </a:prstGeom>
        </p:spPr>
      </p:pic>
      <p:pic>
        <p:nvPicPr>
          <p:cNvPr id="11" name="Content Placeholder 7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1DFABF16-5AED-BB6D-14F2-E67A7BBC70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953" y="2557299"/>
            <a:ext cx="3010849" cy="2258137"/>
          </a:xfrm>
          <a:prstGeom prst="rect">
            <a:avLst/>
          </a:prstGeom>
        </p:spPr>
      </p:pic>
      <p:pic>
        <p:nvPicPr>
          <p:cNvPr id="15" name="Content Placeholder 14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864A31C9-A7DC-867C-C42F-00BF27C495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9" y="570250"/>
            <a:ext cx="2844085" cy="2133064"/>
          </a:xfrm>
        </p:spPr>
      </p:pic>
    </p:spTree>
    <p:extLst>
      <p:ext uri="{BB962C8B-B14F-4D97-AF65-F5344CB8AC3E}">
        <p14:creationId xmlns:p14="http://schemas.microsoft.com/office/powerpoint/2010/main" val="122759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B94926-2723-D294-E126-8AE7E40CA6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"/>
          <a:stretch/>
        </p:blipFill>
        <p:spPr>
          <a:xfrm>
            <a:off x="1213171" y="2433358"/>
            <a:ext cx="3200400" cy="2492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641D1B-850F-1660-7630-CEC16D2C7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Multi-reservoir networks: FIRO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41CDD-3A46-C66C-94B8-C868B4A0C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13716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Shared downstream constraints and routing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Many forecast inflow points, many decision variables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Goal: decision support model that can scale to this problem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1D8F32-3EC0-8842-AFE0-1FEFCC067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D25F39-0B26-24EA-7354-BF8EE31FD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083082"/>
            <a:ext cx="2436486" cy="300899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4BEB0C-9CEC-B953-18D3-1F0FD4729491}"/>
              </a:ext>
            </a:extLst>
          </p:cNvPr>
          <p:cNvSpPr txBox="1">
            <a:spLocks/>
          </p:cNvSpPr>
          <p:nvPr/>
        </p:nvSpPr>
        <p:spPr>
          <a:xfrm>
            <a:off x="298704" y="4626850"/>
            <a:ext cx="940732" cy="323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(SWRCB)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22146E2-9D51-0522-0ED4-0CA69FB68203}"/>
              </a:ext>
            </a:extLst>
          </p:cNvPr>
          <p:cNvSpPr txBox="1">
            <a:spLocks/>
          </p:cNvSpPr>
          <p:nvPr/>
        </p:nvSpPr>
        <p:spPr>
          <a:xfrm>
            <a:off x="7531977" y="4635740"/>
            <a:ext cx="797704" cy="2850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(USACE)</a:t>
            </a:r>
          </a:p>
        </p:txBody>
      </p:sp>
    </p:spTree>
    <p:extLst>
      <p:ext uri="{BB962C8B-B14F-4D97-AF65-F5344CB8AC3E}">
        <p14:creationId xmlns:p14="http://schemas.microsoft.com/office/powerpoint/2010/main" val="72570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F95EF-4631-7A66-FEEE-11C4912EB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F43FC-A8DF-8E9B-ECDA-DD4DE4C17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39" y="2281876"/>
            <a:ext cx="2461257" cy="1313814"/>
          </a:xfrm>
        </p:spPr>
        <p:txBody>
          <a:bodyPr>
            <a:normAutofit/>
          </a:bodyPr>
          <a:lstStyle/>
          <a:p>
            <a:pPr marL="0" indent="0"/>
            <a:r>
              <a:rPr lang="en-US" dirty="0"/>
              <a:t>2. Minimize deviation from target storage (small penalty)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006A8-2419-3A10-3418-9F3CBB047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63A2377E-6C56-8A61-12D1-B872FD86E8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" t="9020" r="6949" b="13507"/>
          <a:stretch/>
        </p:blipFill>
        <p:spPr>
          <a:xfrm>
            <a:off x="2743200" y="960904"/>
            <a:ext cx="6324600" cy="406829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DAED9C0-6BFC-BAD6-1FB1-9F4311DF79C7}"/>
              </a:ext>
            </a:extLst>
          </p:cNvPr>
          <p:cNvSpPr txBox="1">
            <a:spLocks/>
          </p:cNvSpPr>
          <p:nvPr/>
        </p:nvSpPr>
        <p:spPr>
          <a:xfrm>
            <a:off x="434340" y="1062676"/>
            <a:ext cx="2286000" cy="12003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1. Minimize any flow exceeding max flow (large penalty)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9AB4B71-A25B-86FF-B95B-597B00227A99}"/>
              </a:ext>
            </a:extLst>
          </p:cNvPr>
          <p:cNvCxnSpPr/>
          <p:nvPr/>
        </p:nvCxnSpPr>
        <p:spPr>
          <a:xfrm>
            <a:off x="6553200" y="1775852"/>
            <a:ext cx="0" cy="121920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12845E0-1E05-5F41-63BF-93876CE6F815}"/>
              </a:ext>
            </a:extLst>
          </p:cNvPr>
          <p:cNvCxnSpPr>
            <a:cxnSpLocks/>
          </p:cNvCxnSpPr>
          <p:nvPr/>
        </p:nvCxnSpPr>
        <p:spPr>
          <a:xfrm>
            <a:off x="6172200" y="3105150"/>
            <a:ext cx="0" cy="457200"/>
          </a:xfrm>
          <a:prstGeom prst="straightConnector1">
            <a:avLst/>
          </a:prstGeom>
          <a:ln w="952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8EC5BFE-6535-403F-0112-41CCC9EE8EA7}"/>
              </a:ext>
            </a:extLst>
          </p:cNvPr>
          <p:cNvSpPr txBox="1">
            <a:spLocks/>
          </p:cNvSpPr>
          <p:nvPr/>
        </p:nvSpPr>
        <p:spPr>
          <a:xfrm>
            <a:off x="434340" y="3753028"/>
            <a:ext cx="2286000" cy="1028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Normalize by node/link capacity across the network </a:t>
            </a:r>
          </a:p>
        </p:txBody>
      </p:sp>
    </p:spTree>
    <p:extLst>
      <p:ext uri="{BB962C8B-B14F-4D97-AF65-F5344CB8AC3E}">
        <p14:creationId xmlns:p14="http://schemas.microsoft.com/office/powerpoint/2010/main" val="3971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4F284-5DF7-7119-6084-5C8CCDAC2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D9E3E-11DF-A328-82DA-A559E950F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70037"/>
            <a:ext cx="8077200" cy="3200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1997 New Year’s Flood (12/10/96 – 1/20/97, daily timestep)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Forecast cases: </a:t>
            </a:r>
          </a:p>
          <a:p>
            <a:pPr marL="642938" lvl="1" indent="-342900"/>
            <a:r>
              <a:rPr lang="en-US" dirty="0"/>
              <a:t>HEFS hindcast</a:t>
            </a:r>
          </a:p>
          <a:p>
            <a:pPr marL="642938" lvl="1" indent="-342900"/>
            <a:r>
              <a:rPr lang="en-US" dirty="0"/>
              <a:t>Perfect forecast</a:t>
            </a:r>
          </a:p>
          <a:p>
            <a:pPr marL="642938" lvl="1" indent="-342900"/>
            <a:r>
              <a:rPr lang="en-US" dirty="0"/>
              <a:t>Baseline (no forecast)</a:t>
            </a:r>
          </a:p>
          <a:p>
            <a:pPr marL="0" indent="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Test efficiency with different lead times: 5, 10, 14, 21, 30 days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83F72E-1C22-8748-F78A-E670A1D1C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6525EC-EEDF-ED22-ABD5-304AD11F8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733550"/>
            <a:ext cx="5817142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7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D112C-AB02-98D4-D304-B005E81EA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problem formulations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485EE7-7D53-32DF-AE74-1240C92A4AF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971549"/>
                <a:ext cx="8229600" cy="4057651"/>
              </a:xfrm>
            </p:spPr>
            <p:txBody>
              <a:bodyPr>
                <a:normAutofit/>
              </a:bodyPr>
              <a:lstStyle/>
              <a:p>
                <a:pPr marL="0" indent="0"/>
                <a:r>
                  <a:rPr lang="en-US" dirty="0"/>
                  <a:t>Chance constraints (EFO):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E.g.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latin typeface="Cambria Math" panose="02040503050406030204" pitchFamily="18" charset="0"/>
                      </a:rPr>
                      <m:t>Pr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&gt;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&lt;= 0.05</m:t>
                    </m:r>
                  </m:oMath>
                </a14:m>
                <a:r>
                  <a:rPr lang="en-US" dirty="0"/>
                  <a:t>, implemented as mixed-integer program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The difference is simulation-optimization (iteration) vs. optimization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May be infeasible for large events</a:t>
                </a:r>
              </a:p>
              <a:p>
                <a:pPr marL="0" indent="0"/>
                <a:endParaRPr lang="en-US" dirty="0"/>
              </a:p>
              <a:p>
                <a:pPr marL="0" indent="0"/>
                <a:r>
                  <a:rPr lang="en-US" dirty="0"/>
                  <a:t>Different target storage: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Top of FIRO pool instead of TOCS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Maximum drawdown constraint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0" indent="0"/>
                <a:r>
                  <a:rPr lang="en-US" dirty="0"/>
                  <a:t>Hourly forecasts</a:t>
                </a:r>
              </a:p>
              <a:p>
                <a:pPr marL="0" indent="0"/>
                <a:r>
                  <a:rPr lang="en-US" dirty="0"/>
                  <a:t>Local flows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485EE7-7D53-32DF-AE74-1240C92A4AF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71549"/>
                <a:ext cx="8229600" cy="4057651"/>
              </a:xfrm>
              <a:blipFill>
                <a:blip r:embed="rId2"/>
                <a:stretch>
                  <a:fillRect l="-772" t="-938" b="-2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921E9-4647-C585-955F-1BBDEEBF1E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8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1FB67266-C438-8045-5AFD-C1DD3D2F5A0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MPC </a:t>
                </a:r>
                <a:r>
                  <a:rPr lang="en-US" sz="1800" dirty="0"/>
                  <a:t>(time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800" dirty="0"/>
                  <a:t> lead times,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1800" dirty="0"/>
                  <a:t> ensemble members, </a:t>
                </a:r>
                <a14:m>
                  <m:oMath xmlns:m="http://schemas.openxmlformats.org/officeDocument/2006/math">
                    <m:r>
                      <a:rPr lang="en-US" sz="1800" b="0" i="0" dirty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1800" dirty="0"/>
                  <a:t> nodes,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sz="1800" dirty="0"/>
                  <a:t> links)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1FB67266-C438-8045-5AFD-C1DD3D2F5A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80703A-027E-E653-82C1-51C43A94ED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971550"/>
                <a:ext cx="8458200" cy="4171949"/>
              </a:xfrm>
            </p:spPr>
            <p:txBody>
              <a:bodyPr>
                <a:normAutofit/>
              </a:bodyPr>
              <a:lstStyle/>
              <a:p>
                <a:pPr marL="0" indent="0"/>
                <a:r>
                  <a:rPr lang="en-US" b="1" u="sng" dirty="0"/>
                  <a:t>Decision Variables:</a:t>
                </a:r>
              </a:p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b="1" dirty="0"/>
                  <a:t>  = upstream flow on each link,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x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/>
                  <a:t>  = downstream flow on each link,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x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𝒆</m:t>
                        </m:r>
                      </m:sub>
                    </m:sSub>
                  </m:oMath>
                </a14:m>
                <a:r>
                  <a:rPr lang="en-US" b="1" dirty="0"/>
                  <a:t>  = emergency flow on each link (exceeds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u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</m:oMath>
                </a14:m>
                <a:r>
                  <a:rPr lang="en-US" b="1" dirty="0"/>
                  <a:t>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x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0" indent="0"/>
                <a:endParaRPr lang="en-US" b="1" dirty="0"/>
              </a:p>
              <a:p>
                <a:pPr marL="0" indent="0"/>
                <a:r>
                  <a:rPr lang="en-US" b="1" u="sng" dirty="0"/>
                  <a:t>Parameters:</a:t>
                </a:r>
              </a:p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𝐐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𝐟</m:t>
                        </m:r>
                      </m:sub>
                    </m:sSub>
                  </m:oMath>
                </a14:m>
                <a:r>
                  <a:rPr lang="en-US" b="1" dirty="0"/>
                  <a:t> = inflow forecast,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b="1" dirty="0"/>
                  <a:t> (for each ensemble member)</a:t>
                </a:r>
              </a:p>
              <a:p>
                <a:pPr marL="0" indent="0"/>
                <a:r>
                  <a:rPr lang="en-US" b="1" dirty="0"/>
                  <a:t>inflow/outflow connectivity</a:t>
                </a:r>
              </a:p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b="1" dirty="0"/>
                  <a:t> initial storage,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0" indent="0"/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𝐓𝐎𝐂𝐒</m:t>
                    </m:r>
                  </m:oMath>
                </a14:m>
                <a:r>
                  <a:rPr lang="en-US" b="1" dirty="0"/>
                  <a:t> = top of conservation,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80703A-027E-E653-82C1-51C43A94ED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71550"/>
                <a:ext cx="8458200" cy="4171949"/>
              </a:xfrm>
              <a:blipFill>
                <a:blip r:embed="rId4"/>
                <a:stretch>
                  <a:fillRect l="-750" t="-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8F3100-660B-E855-F1A7-1F703311F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8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80703A-027E-E653-82C1-51C43A94ED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971550"/>
                <a:ext cx="8458200" cy="4171949"/>
              </a:xfrm>
            </p:spPr>
            <p:txBody>
              <a:bodyPr>
                <a:normAutofit/>
              </a:bodyPr>
              <a:lstStyle/>
              <a:p>
                <a:pPr marL="0" indent="0"/>
                <a:r>
                  <a:rPr lang="en-US" b="1" dirty="0"/>
                  <a:t>Mass balance: cumulative sum 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lead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time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>
                        <a:latin typeface="Cambria Math" panose="02040503050406030204" pitchFamily="18" charset="0"/>
                      </a:rPr>
                      <m:t>∈(1,..,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/>
                  <a:t>:</a:t>
                </a:r>
              </a:p>
              <a:p>
                <a:pPr marL="0" indent="0"/>
                <a:r>
                  <a:rPr lang="en-US" b="1" dirty="0"/>
                  <a:t>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𝚫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1" i="0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d>
                          <m:d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𝐐</m:t>
                                </m:r>
                              </m:e>
                              <m:sub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𝐟</m:t>
                                </m:r>
                              </m:sub>
                            </m:sSub>
                            <m:r>
                              <a:rPr lang="en-US" b="1" i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𝑜𝑢𝑡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>
                                        <a:latin typeface="Cambria Math" panose="02040503050406030204" pitchFamily="18" charset="0"/>
                                      </a:rPr>
                                      <m:t>𝐮</m:t>
                                    </m:r>
                                  </m:e>
                                  <m:sub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nary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𝑖𝑛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>
                                        <a:latin typeface="Cambria Math" panose="02040503050406030204" pitchFamily="18" charset="0"/>
                                      </a:rPr>
                                      <m:t>𝐮</m:t>
                                    </m:r>
                                  </m:e>
                                  <m:sub>
                                    <m:r>
                                      <a:rPr lang="en-US" b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</m:nary>
                          </m:e>
                        </m:d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b="1" dirty="0"/>
              </a:p>
              <a:p>
                <a:pPr marL="0" indent="0"/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𝐟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b="1" i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𝐱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/>
                  <a:t>  = forecasted storage,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</a:p>
              <a:p>
                <a:pPr marL="0" indent="0"/>
                <a:endParaRPr lang="en-US" b="1" dirty="0"/>
              </a:p>
              <a:p>
                <a:pPr marL="0" indent="0"/>
                <a:r>
                  <a:rPr lang="en-US" b="1" dirty="0"/>
                  <a:t>Objective function: minimize deviation from TOCS (normalized)</a:t>
                </a:r>
              </a:p>
              <a:p>
                <a:pPr marL="0" indent="0"/>
                <a:r>
                  <a:rPr lang="en-US" b="1" dirty="0"/>
                  <a:t>plus large penalty for emergency releases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1" i="0" smtClean="0">
                              <a:latin typeface="Cambria Math" panose="02040503050406030204" pitchFamily="18" charset="0"/>
                            </a:rPr>
                            <m:t>𝐮</m:t>
                          </m:r>
                        </m:e>
                        <m:sub>
                          <m:r>
                            <a:rPr lang="en-US" b="1" i="0" smtClean="0">
                              <a:latin typeface="Cambria Math" panose="02040503050406030204" pitchFamily="18" charset="0"/>
                            </a:rPr>
                            <m:t>𝐟</m:t>
                          </m:r>
                        </m:sub>
                        <m:sup>
                          <m:r>
                            <a:rPr lang="en-US" b="1" i="0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0" smtClean="0">
                                  <a:latin typeface="Cambria Math" panose="02040503050406030204" pitchFamily="18" charset="0"/>
                                </a:rPr>
                                <m:t>𝐮</m:t>
                              </m:r>
                            </m:e>
                            <m:sub>
                              <m:r>
                                <a:rPr lang="en-US" b="1" i="0" smtClean="0">
                                  <a:latin typeface="Cambria Math" panose="02040503050406030204" pitchFamily="18" charset="0"/>
                                </a:rPr>
                                <m:t>𝐟</m:t>
                              </m:r>
                            </m:sub>
                          </m:sSub>
                        </m:lim>
                      </m:limLow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1">
                                              <a:latin typeface="Cambria Math" panose="02040503050406030204" pitchFamily="18" charset="0"/>
                                            </a:rPr>
                                            <m:t>𝐱</m:t>
                                          </m:r>
                                        </m:e>
                                        <m:sub>
                                          <m:r>
                                            <a:rPr lang="en-US" b="1">
                                              <a:latin typeface="Cambria Math" panose="02040503050406030204" pitchFamily="18" charset="0"/>
                                            </a:rPr>
                                            <m:t>𝐟</m:t>
                                          </m:r>
                                          <m:r>
                                            <a:rPr lang="en-US" b="1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  <m:r>
                                        <a:rPr lang="en-US" b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b="1">
                                          <a:latin typeface="Cambria Math" panose="02040503050406030204" pitchFamily="18" charset="0"/>
                                        </a:rPr>
                                        <m:t>𝐓𝐎𝐂</m:t>
                                      </m:r>
                                      <m:sSub>
                                        <m:sSubPr>
                                          <m:ctrlP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1">
                                              <a:latin typeface="Cambria Math" panose="02040503050406030204" pitchFamily="18" charset="0"/>
                                            </a:rPr>
                                            <m:t>𝐒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1" i="0" smtClean="0">
                                              <a:latin typeface="Cambria Math" panose="02040503050406030204" pitchFamily="18" charset="0"/>
                                            </a:rPr>
                                            <m:t>𝐊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b="1" i="0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nary>
                            <m:naryPr>
                              <m:chr m:val="∑"/>
                              <m:sup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Sup>
                                            <m:sSubSupPr>
                                              <m:ctrlPr>
                                                <a:rPr lang="en-US" b="1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b="1">
                                                  <a:latin typeface="Cambria Math" panose="02040503050406030204" pitchFamily="18" charset="0"/>
                                                </a:rPr>
                                                <m:t>𝐮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1">
                                                  <a:latin typeface="Cambria Math" panose="02040503050406030204" pitchFamily="18" charset="0"/>
                                                </a:rPr>
                                                <m:t>𝐞</m:t>
                                              </m:r>
                                              <m:r>
                                                <a:rPr lang="en-US" b="1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/>
                                          </m:sSubSup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𝑢</m:t>
                                              </m:r>
                                            </m:e>
                                            <m:sub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b="0" i="0" smtClean="0">
                                                  <a:latin typeface="Cambria Math" panose="02040503050406030204" pitchFamily="18" charset="0"/>
                                                </a:rPr>
                                                <m:t>max</m:t>
                                              </m:r>
                                              <m:r>
                                                <a:rPr lang="en-US" b="0" i="0" smtClean="0">
                                                  <a:latin typeface="Cambria Math" panose="02040503050406030204" pitchFamily="18" charset="0"/>
                                                </a:rPr>
                                                <m:t>, 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nary>
                        </m:e>
                      </m:nary>
                    </m:oMath>
                  </m:oMathPara>
                </a14:m>
                <a:endParaRPr lang="en-US" b="1" dirty="0"/>
              </a:p>
              <a:p>
                <a:pPr marL="0" indent="0"/>
                <a:r>
                  <a:rPr lang="en-US" b="1" dirty="0"/>
                  <a:t>(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b="1" dirty="0"/>
                  <a:t> = reservoirs,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b="1" dirty="0"/>
                  <a:t> = links)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80703A-027E-E653-82C1-51C43A94ED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71550"/>
                <a:ext cx="8458200" cy="4171949"/>
              </a:xfrm>
              <a:blipFill>
                <a:blip r:embed="rId3"/>
                <a:stretch>
                  <a:fillRect l="-750" t="-1818" b="-103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8F3100-660B-E855-F1A7-1F703311F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173A3EA-7364-DA3B-F0A4-F41C3C42C198}"/>
                  </a:ext>
                </a:extLst>
              </p:cNvPr>
              <p:cNvSpPr txBox="1"/>
              <p:nvPr/>
            </p:nvSpPr>
            <p:spPr>
              <a:xfrm>
                <a:off x="457200" y="4566089"/>
                <a:ext cx="8077200" cy="4247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/>
                <a:r>
                  <a:rPr lang="en-US" sz="2000" dirty="0">
                    <a:solidFill>
                      <a:schemeClr val="tx1"/>
                    </a:solidFill>
                  </a:rPr>
                  <a:t>Implement decisions at first timestep,</a:t>
                </a:r>
                <a:r>
                  <a:rPr lang="en-US" sz="2000" b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sz="20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𝐟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0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. Move to nex</a:t>
                </a:r>
                <a:r>
                  <a:rPr lang="en-US" sz="2000" dirty="0"/>
                  <a:t>t timestep, repeat.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173A3EA-7364-DA3B-F0A4-F41C3C42C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566089"/>
                <a:ext cx="8077200" cy="424796"/>
              </a:xfrm>
              <a:prstGeom prst="rect">
                <a:avLst/>
              </a:prstGeom>
              <a:blipFill>
                <a:blip r:embed="rId4"/>
                <a:stretch>
                  <a:fillRect l="-786" t="-5714" b="-1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4764B314-2291-DCF6-569E-EC8AEC6CBE0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205978"/>
                <a:ext cx="8229600" cy="765572"/>
              </a:xfrm>
            </p:spPr>
            <p:txBody>
              <a:bodyPr/>
              <a:lstStyle/>
              <a:p>
                <a:r>
                  <a:rPr lang="en-US" dirty="0"/>
                  <a:t>MPC </a:t>
                </a:r>
                <a:r>
                  <a:rPr lang="en-US" sz="1800" dirty="0"/>
                  <a:t>(time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800" dirty="0"/>
                  <a:t> lead times,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1800" dirty="0"/>
                  <a:t> ensemble members, </a:t>
                </a:r>
                <a14:m>
                  <m:oMath xmlns:m="http://schemas.openxmlformats.org/officeDocument/2006/math">
                    <m:r>
                      <a:rPr lang="en-US" sz="1800" b="0" i="0" dirty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1800" dirty="0"/>
                  <a:t> nodes,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sz="1800" dirty="0"/>
                  <a:t> links)</a:t>
                </a:r>
                <a:endParaRPr lang="en-US" dirty="0"/>
              </a:p>
            </p:txBody>
          </p:sp>
        </mc:Choice>
        <mc:Fallback xmlns="">
          <p:sp>
            <p:nvSpPr>
              <p:cNvPr id="11" name="Title 1">
                <a:extLst>
                  <a:ext uri="{FF2B5EF4-FFF2-40B4-BE49-F238E27FC236}">
                    <a16:creationId xmlns:a16="http://schemas.microsoft.com/office/drawing/2014/main" id="{4764B314-2291-DCF6-569E-EC8AEC6CBE0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205978"/>
                <a:ext cx="8229600" cy="765572"/>
              </a:xfrm>
              <a:blipFill>
                <a:blip r:embed="rId5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2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BFF9B-025C-8C2F-265E-A896EB7C7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E4C0658-E645-39E5-A368-11F80B00252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895350"/>
                <a:ext cx="8229600" cy="4042172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b="1" dirty="0"/>
                  <a:t>Max/min flows on each link: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𝐟</m:t>
                        </m:r>
                      </m:sub>
                    </m:sSub>
                    <m:r>
                      <a:rPr lang="en-US" b="1" i="0" smtClean="0"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𝐦𝐢𝐧</m:t>
                        </m:r>
                      </m:sub>
                    </m:sSub>
                    <m:r>
                      <a:rPr lang="en-US" b="1" i="0" smtClean="0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𝐟</m:t>
                        </m:r>
                      </m:sub>
                    </m:sSub>
                    <m:r>
                      <a:rPr lang="en-US" b="1" i="0" smtClean="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𝐦𝐚𝐱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𝐮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𝒆</m:t>
                        </m:r>
                      </m:sub>
                    </m:sSub>
                  </m:oMath>
                </a14:m>
                <a:endParaRPr lang="en-US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b="1" dirty="0"/>
                  <a:t>Storage capacity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b="1" dirty="0"/>
                  <a:t>Ramping rates on reservoir releases </a:t>
                </a:r>
              </a:p>
              <a:p>
                <a:pPr marL="642938" lvl="1" indent="-342900"/>
                <a:r>
                  <a:rPr lang="en-US" b="1" dirty="0"/>
                  <a:t>estimated as 25% of </a:t>
                </a:r>
                <a:r>
                  <a:rPr lang="en-US" b="1" dirty="0" err="1"/>
                  <a:t>u_max</a:t>
                </a:r>
                <a:r>
                  <a:rPr lang="en-US" b="1" dirty="0"/>
                  <a:t>, does not include emergency releases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b="1" dirty="0"/>
                  <a:t>Muskingum routing equations. Routing is optional for each link, if turned off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u</m:t>
                        </m:r>
                      </m:e>
                      <m:sub>
                        <m:r>
                          <a:rPr lang="en-US" b="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= </m:t>
                    </m:r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u</m:t>
                        </m:r>
                      </m:e>
                      <m:sub>
                        <m:r>
                          <a:rPr lang="en-US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b="1" dirty="0"/>
                  <a:t>. Each link has parameters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/>
                  <a:t>estimated.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b="1" dirty="0"/>
                  <a:t>First timestep flow equal for each ensemble member (HEFS case only)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E4C0658-E645-39E5-A368-11F80B0025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95350"/>
                <a:ext cx="8229600" cy="4042172"/>
              </a:xfrm>
              <a:blipFill>
                <a:blip r:embed="rId2"/>
                <a:stretch>
                  <a:fillRect l="-617" t="-940" r="-15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905DA-EC76-1609-F70F-64655F4C2C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0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1F537-B50D-817A-D509-CAAB3A454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Peak daily inflows (</a:t>
            </a:r>
            <a:r>
              <a:rPr lang="en-US" dirty="0" err="1"/>
              <a:t>kcfs</a:t>
            </a:r>
            <a:r>
              <a:rPr lang="en-US" dirty="0"/>
              <a:t>) 1997 – Observed vs. Full Natural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E15B6-D87C-2EFD-6F7F-E5EC7CFEA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650" y="1107174"/>
            <a:ext cx="4509550" cy="325641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FNF peak flows are a more challenging case for the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peak releases are still below the observed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More detailed upstream representation and local flow forecasts</a:t>
            </a:r>
          </a:p>
          <a:p>
            <a:pPr marL="0" indent="0"/>
            <a:endParaRPr lang="en-US" dirty="0"/>
          </a:p>
          <a:p>
            <a:pPr marL="0" indent="0"/>
            <a:r>
              <a:rPr lang="en-US" sz="1600" dirty="0"/>
              <a:t>*CDEC gage error for Friant. </a:t>
            </a:r>
            <a:r>
              <a:rPr lang="en-US" sz="1600" dirty="0" err="1"/>
              <a:t>Roos</a:t>
            </a:r>
            <a:r>
              <a:rPr lang="en-US" sz="1600" dirty="0"/>
              <a:t> (1997) reports observed daily peak 52 </a:t>
            </a:r>
            <a:r>
              <a:rPr lang="en-US" sz="1600" dirty="0" err="1"/>
              <a:t>kcfs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ED5CAB-6F8E-7D8F-4B86-53407085F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678DB3-E111-D131-9726-3C358C6BE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47749"/>
            <a:ext cx="2590800" cy="331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407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65F01-4EB7-1D79-E40C-A9FC652D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Storage– Max release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13E35-5C88-9DEC-B02C-7013A81BE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1657350"/>
            <a:ext cx="3048000" cy="308505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This constraint is not included in the model yet, but the releases usually stay within the observed range (exception ORDC1)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observed release is not the maximum spillway capacity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Also assumes the ability to draw down into the conservation pool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8389FD-5C83-EA02-749C-8CD126BD69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897295-5D5D-06B6-EE33-B206D0776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759781"/>
            <a:ext cx="2830541" cy="2177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9420FE-64F0-1168-8B44-E58E8B58C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981" y="742950"/>
            <a:ext cx="2785219" cy="217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F03FD1-898D-A713-11EF-7D7F65D605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902656"/>
            <a:ext cx="2799950" cy="22252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5D7390-6A19-69B9-5D87-8020645889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9971" y="2927727"/>
            <a:ext cx="2715061" cy="217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46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A123C-354F-364C-2536-9BB4E82A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Yuba-Feather flow constraints [CW3E FVA, 2025]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0D6DD-0DF5-3415-D99E-58A40207DE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0FEB17-9F17-74BB-0B57-88E0D0795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044044"/>
            <a:ext cx="7772400" cy="371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601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B5A88-CF82-BFF8-118F-01E2E11F7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80" y="165578"/>
            <a:ext cx="4128452" cy="1186971"/>
          </a:xfrm>
        </p:spPr>
        <p:txBody>
          <a:bodyPr/>
          <a:lstStyle/>
          <a:p>
            <a:r>
              <a:rPr lang="en-US" dirty="0"/>
              <a:t>Data: Surface water entitlements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92744-2E38-242A-63ED-14EBE542E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B9D9F82-C514-6338-5140-E541BF0230D2}"/>
              </a:ext>
            </a:extLst>
          </p:cNvPr>
          <p:cNvSpPr txBox="1">
            <a:spLocks/>
          </p:cNvSpPr>
          <p:nvPr/>
        </p:nvSpPr>
        <p:spPr>
          <a:xfrm>
            <a:off x="332105" y="1352549"/>
            <a:ext cx="4592320" cy="3676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Hagerty, N. (2022) </a:t>
            </a:r>
            <a:r>
              <a:rPr lang="en-US" i="1" dirty="0"/>
              <a:t>Adaptation to Surface Water Scarcity in Irrigated Agriculture.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SWP, CVP (13 contract types)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Rights: average reported diversion</a:t>
            </a:r>
          </a:p>
          <a:p>
            <a:pPr marL="642938" lvl="1" indent="-342900"/>
            <a:r>
              <a:rPr lang="en-US" dirty="0"/>
              <a:t>Filter rights with POD in Sac-SJ basin</a:t>
            </a:r>
          </a:p>
          <a:p>
            <a:pPr marL="0" indent="0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Demand nodes grouped by type and nearest infrastructure node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&gt;3000 entitlements </a:t>
            </a:r>
            <a:r>
              <a:rPr lang="en-US" dirty="0">
                <a:sym typeface="Wingdings" pitchFamily="2" charset="2"/>
              </a:rPr>
              <a:t> 112 nodes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ED9F80-DA2E-9BB5-8147-DAA7E3F2EE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22" r="3274"/>
          <a:stretch/>
        </p:blipFill>
        <p:spPr>
          <a:xfrm>
            <a:off x="4641532" y="57149"/>
            <a:ext cx="4502468" cy="502920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B66A188-DC45-819F-F51E-11F5E9511A55}"/>
              </a:ext>
            </a:extLst>
          </p:cNvPr>
          <p:cNvSpPr txBox="1">
            <a:spLocks/>
          </p:cNvSpPr>
          <p:nvPr/>
        </p:nvSpPr>
        <p:spPr>
          <a:xfrm>
            <a:off x="7086599" y="742950"/>
            <a:ext cx="1905001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E41B1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CVP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4DAF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SWP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984D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Rights (POD)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Basins excluded</a:t>
            </a:r>
          </a:p>
        </p:txBody>
      </p:sp>
    </p:spTree>
    <p:extLst>
      <p:ext uri="{BB962C8B-B14F-4D97-AF65-F5344CB8AC3E}">
        <p14:creationId xmlns:p14="http://schemas.microsoft.com/office/powerpoint/2010/main" val="315662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E0C2-9B6C-C29C-B803-1D13067C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216" y="278396"/>
            <a:ext cx="8229600" cy="765572"/>
          </a:xfrm>
        </p:spPr>
        <p:txBody>
          <a:bodyPr/>
          <a:lstStyle/>
          <a:p>
            <a:r>
              <a:rPr lang="en-US" dirty="0"/>
              <a:t>Probabilistic simulation</a:t>
            </a:r>
            <a:br>
              <a:rPr lang="en-US" dirty="0"/>
            </a:br>
            <a:r>
              <a:rPr lang="en-US" sz="2000" i="1" dirty="0"/>
              <a:t>CW3E Yuba-Feather FVA (2025)</a:t>
            </a: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DF0EA8-49ED-6034-6460-BB759725F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0C089-42C5-3518-D13F-21B616064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867" y="1210309"/>
            <a:ext cx="3271673" cy="34188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B59CBD-4378-B8A1-5BF6-CCFDC5EC9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10309"/>
            <a:ext cx="4279473" cy="34188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7B35FAE-F6DB-3E23-A210-0E053CEAC98E}"/>
              </a:ext>
            </a:extLst>
          </p:cNvPr>
          <p:cNvSpPr txBox="1">
            <a:spLocks/>
          </p:cNvSpPr>
          <p:nvPr/>
        </p:nvSpPr>
        <p:spPr>
          <a:xfrm>
            <a:off x="5440868" y="0"/>
            <a:ext cx="3626932" cy="13001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Network optimization</a:t>
            </a:r>
            <a:br>
              <a:rPr lang="en-US" dirty="0"/>
            </a:br>
            <a:r>
              <a:rPr lang="en-US" sz="2000" i="1" dirty="0"/>
              <a:t>DWR CalSim3</a:t>
            </a:r>
            <a:endParaRPr lang="en-US" i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B9EF77A-881F-A5DF-4338-5990F5182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4143521"/>
            <a:ext cx="1447800" cy="9280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5959BA-4B05-E463-5AD5-7C3B3E7812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1300124"/>
            <a:ext cx="1600200" cy="9831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4DFB22-5D10-C6BC-4709-F530D74EC3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4163" y="2373548"/>
            <a:ext cx="1722853" cy="1092362"/>
          </a:xfrm>
          <a:prstGeom prst="rect">
            <a:avLst/>
          </a:prstGeom>
        </p:spPr>
      </p:pic>
      <p:pic>
        <p:nvPicPr>
          <p:cNvPr id="14" name="Picture 13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D4CC063F-6F43-EA33-FB71-2762270DD6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7" t="9754" r="21766" b="53896"/>
          <a:stretch/>
        </p:blipFill>
        <p:spPr>
          <a:xfrm>
            <a:off x="6324600" y="1061277"/>
            <a:ext cx="1002873" cy="8103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B61D62CC-F697-06DC-8192-73BB3ACBB02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7" t="9754" r="21766" b="53896"/>
          <a:stretch/>
        </p:blipFill>
        <p:spPr>
          <a:xfrm>
            <a:off x="7194763" y="1386523"/>
            <a:ext cx="1002873" cy="8103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0FBA164C-8F9B-99FC-1EBB-46B4796DC7F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7" t="9754" r="21766" b="53896"/>
          <a:stretch/>
        </p:blipFill>
        <p:spPr>
          <a:xfrm>
            <a:off x="7683927" y="1993274"/>
            <a:ext cx="1002873" cy="8103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13F65F78-A3F2-6F9F-51CA-5FDAA2B6F17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7" t="9754" r="21766" b="53896"/>
          <a:stretch/>
        </p:blipFill>
        <p:spPr>
          <a:xfrm>
            <a:off x="8001000" y="2866609"/>
            <a:ext cx="1002873" cy="810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865A920-2E10-9A0B-2CB3-525427125F42}"/>
              </a:ext>
            </a:extLst>
          </p:cNvPr>
          <p:cNvSpPr txBox="1"/>
          <p:nvPr/>
        </p:nvSpPr>
        <p:spPr>
          <a:xfrm>
            <a:off x="8517676" y="3739944"/>
            <a:ext cx="550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02141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26F9E-69F8-6C31-B801-17EF548AE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7F0F1-552C-B796-27C5-521E84D3C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D0F7C-180E-1869-DCBA-B7822E51D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9F678C-81A5-701E-4875-68593BEE3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696" y="0"/>
            <a:ext cx="326260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6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72A87-51F1-F51A-E641-E5FDA0ADE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333375"/>
            <a:ext cx="4648200" cy="971550"/>
          </a:xfrm>
        </p:spPr>
        <p:txBody>
          <a:bodyPr/>
          <a:lstStyle/>
          <a:p>
            <a:r>
              <a:rPr lang="en-US" dirty="0"/>
              <a:t>Network optimization with ensemble forecasts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7151E-BC77-0EAC-090C-6890FDF9B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79" y="1304925"/>
            <a:ext cx="4922237" cy="3525789"/>
          </a:xfrm>
        </p:spPr>
        <p:txBody>
          <a:bodyPr>
            <a:normAutofit/>
          </a:bodyPr>
          <a:lstStyle/>
          <a:p>
            <a:pPr marL="0" indent="0">
              <a:spcAft>
                <a:spcPts val="1000"/>
              </a:spcAft>
            </a:pPr>
            <a:r>
              <a:rPr lang="en-US" i="1" dirty="0"/>
              <a:t>Project results that set the stage for FIRO approaches to optimize system operations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Sacramento-San Joaquin (18+ reservoirs)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Model Predictive Control (MPC)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CNRFC HEFS hindcasts for inflow basins</a:t>
            </a:r>
          </a:p>
          <a:p>
            <a:pPr marL="642938" lvl="1" indent="-342900"/>
            <a:r>
              <a:rPr lang="en-US" dirty="0"/>
              <a:t>WY 1990-2023, 365-day lead (using 14)</a:t>
            </a:r>
          </a:p>
          <a:p>
            <a:pPr marL="642938" lvl="1" indent="-342900"/>
            <a:r>
              <a:rPr lang="en-US" dirty="0"/>
              <a:t>Forecasts and inflows are full natural flow</a:t>
            </a:r>
          </a:p>
          <a:p>
            <a:pPr marL="642938" lvl="1" indent="-342900"/>
            <a:r>
              <a:rPr lang="en-US" dirty="0"/>
              <a:t>Does not include local flows downstream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Muskingum routing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D3A121-5D70-C1BF-7657-B24925CA79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566F34-FB37-C566-53FA-172415599E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48" b="11481"/>
          <a:stretch/>
        </p:blipFill>
        <p:spPr>
          <a:xfrm>
            <a:off x="5333717" y="0"/>
            <a:ext cx="3636306" cy="493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8DAB18AB-E83A-5949-7656-BC5EA68818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0" b="13507"/>
          <a:stretch/>
        </p:blipFill>
        <p:spPr>
          <a:xfrm>
            <a:off x="2477576" y="1056456"/>
            <a:ext cx="6666424" cy="3873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23B113-F63C-9FE5-88F7-2DAA9E9DA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1" y="156403"/>
            <a:ext cx="8648699" cy="765572"/>
          </a:xfrm>
        </p:spPr>
        <p:txBody>
          <a:bodyPr/>
          <a:lstStyle/>
          <a:p>
            <a:r>
              <a:rPr lang="en-US" dirty="0"/>
              <a:t>Model predictive control: Rolling horizon optimization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EF80A9-AB9E-C077-E6BA-6385EC917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0A12C8-4E5C-8307-A25F-641015473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925672" y="-91388184"/>
            <a:ext cx="4099723" cy="1181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59595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 = 27</a:t>
            </a:r>
            <a:endParaRPr kumimoji="0" lang="en-US" altLang="en-US" sz="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109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8DCD84E-E1B1-9EC8-611F-9546C45271C6}"/>
              </a:ext>
            </a:extLst>
          </p:cNvPr>
          <p:cNvSpPr txBox="1">
            <a:spLocks/>
          </p:cNvSpPr>
          <p:nvPr/>
        </p:nvSpPr>
        <p:spPr>
          <a:xfrm>
            <a:off x="276281" y="1141911"/>
            <a:ext cx="2398958" cy="350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</a:pPr>
            <a:r>
              <a:rPr lang="en-US" dirty="0"/>
              <a:t>Decision variables: flow at each lead time and trace</a:t>
            </a:r>
          </a:p>
          <a:p>
            <a:pPr marL="0" indent="0"/>
            <a:r>
              <a:rPr lang="en-US" dirty="0"/>
              <a:t>Objective function:</a:t>
            </a:r>
          </a:p>
          <a:p>
            <a:pPr marL="457200" indent="-457200">
              <a:buAutoNum type="arabicPeriod"/>
            </a:pPr>
            <a:r>
              <a:rPr lang="en-US" sz="1600" dirty="0"/>
              <a:t>Minimize flows exceeding maximum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n-US" sz="1600" dirty="0"/>
              <a:t>Minimize deviation from target storage </a:t>
            </a:r>
            <a:endParaRPr lang="en-US" dirty="0"/>
          </a:p>
          <a:p>
            <a:pPr marL="0" indent="0"/>
            <a:r>
              <a:rPr lang="en-US" dirty="0"/>
              <a:t>Implement first decision only. Repeat for next step.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A63BC20-4998-3B9C-241F-1263CAE38A83}"/>
              </a:ext>
            </a:extLst>
          </p:cNvPr>
          <p:cNvSpPr txBox="1">
            <a:spLocks/>
          </p:cNvSpPr>
          <p:nvPr/>
        </p:nvSpPr>
        <p:spPr>
          <a:xfrm>
            <a:off x="7579806" y="1200150"/>
            <a:ext cx="1106994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rgbClr val="FF0000"/>
                </a:solidFill>
              </a:rPr>
              <a:t>Capacity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19B705E-0DA7-5BEC-B5A8-C545B6688C97}"/>
              </a:ext>
            </a:extLst>
          </p:cNvPr>
          <p:cNvSpPr/>
          <p:nvPr/>
        </p:nvSpPr>
        <p:spPr>
          <a:xfrm>
            <a:off x="5745516" y="2440079"/>
            <a:ext cx="273496" cy="2734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8808663-DEEE-228E-9150-62CF25D44684}"/>
              </a:ext>
            </a:extLst>
          </p:cNvPr>
          <p:cNvSpPr/>
          <p:nvPr/>
        </p:nvSpPr>
        <p:spPr>
          <a:xfrm>
            <a:off x="5745516" y="3596523"/>
            <a:ext cx="273496" cy="2734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E958B00-248A-CFB8-B29F-3C49C745C77B}"/>
              </a:ext>
            </a:extLst>
          </p:cNvPr>
          <p:cNvSpPr txBox="1">
            <a:spLocks/>
          </p:cNvSpPr>
          <p:nvPr/>
        </p:nvSpPr>
        <p:spPr>
          <a:xfrm>
            <a:off x="3419322" y="2170658"/>
            <a:ext cx="2326194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Target storage (TOCS)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5B092B9-FD84-8B13-EA8D-F46425DFC68F}"/>
              </a:ext>
            </a:extLst>
          </p:cNvPr>
          <p:cNvSpPr txBox="1">
            <a:spLocks/>
          </p:cNvSpPr>
          <p:nvPr/>
        </p:nvSpPr>
        <p:spPr>
          <a:xfrm>
            <a:off x="7579808" y="3108019"/>
            <a:ext cx="954592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rgbClr val="FF0000"/>
                </a:solidFill>
              </a:rPr>
              <a:t>Max Flow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087ED7EE-8B64-A643-3AA5-B8508094B8CC}"/>
              </a:ext>
            </a:extLst>
          </p:cNvPr>
          <p:cNvSpPr txBox="1">
            <a:spLocks/>
          </p:cNvSpPr>
          <p:nvPr/>
        </p:nvSpPr>
        <p:spPr>
          <a:xfrm>
            <a:off x="4642931" y="837111"/>
            <a:ext cx="2326194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Forecast Date (12/30/1996)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29695ECE-E378-897D-CB3B-5F1F5A638850}"/>
              </a:ext>
            </a:extLst>
          </p:cNvPr>
          <p:cNvSpPr txBox="1">
            <a:spLocks/>
          </p:cNvSpPr>
          <p:nvPr/>
        </p:nvSpPr>
        <p:spPr>
          <a:xfrm>
            <a:off x="7474147" y="3565219"/>
            <a:ext cx="1143001" cy="49052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rgbClr val="0070C0"/>
                </a:solidFill>
              </a:rPr>
              <a:t>Decision Variables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C8FDFEA-0245-F9ED-17B5-FF9561E73328}"/>
              </a:ext>
            </a:extLst>
          </p:cNvPr>
          <p:cNvCxnSpPr/>
          <p:nvPr/>
        </p:nvCxnSpPr>
        <p:spPr>
          <a:xfrm>
            <a:off x="6553200" y="1664319"/>
            <a:ext cx="0" cy="121920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8638479-3E7D-8001-85E6-EE25C63E5306}"/>
              </a:ext>
            </a:extLst>
          </p:cNvPr>
          <p:cNvCxnSpPr>
            <a:cxnSpLocks/>
          </p:cNvCxnSpPr>
          <p:nvPr/>
        </p:nvCxnSpPr>
        <p:spPr>
          <a:xfrm>
            <a:off x="5844352" y="3108019"/>
            <a:ext cx="0" cy="457200"/>
          </a:xfrm>
          <a:prstGeom prst="straightConnector1">
            <a:avLst/>
          </a:prstGeom>
          <a:ln w="952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77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5" grpId="0" animBg="1"/>
      <p:bldP spid="23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A9B9BDE8-5220-AA5F-AEB0-B7E434A5AC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10000" r="6666" b="14444"/>
          <a:stretch/>
        </p:blipFill>
        <p:spPr>
          <a:xfrm>
            <a:off x="1246380" y="1031740"/>
            <a:ext cx="6449820" cy="41117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C00F50-785F-E1FA-54A8-8D243AE34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for one reservoir: Oroville 1997 flood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B3546-7751-A278-B8A1-9C3C63E9C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165D7D-7034-A183-E7B1-B431EDA304BE}"/>
              </a:ext>
            </a:extLst>
          </p:cNvPr>
          <p:cNvSpPr txBox="1">
            <a:spLocks/>
          </p:cNvSpPr>
          <p:nvPr/>
        </p:nvSpPr>
        <p:spPr>
          <a:xfrm>
            <a:off x="6370766" y="1177607"/>
            <a:ext cx="2326194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rgbClr val="FF0000"/>
                </a:solidFill>
              </a:rPr>
              <a:t>Capacity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22D600-7597-C67E-3121-EFF2A7EDD81A}"/>
              </a:ext>
            </a:extLst>
          </p:cNvPr>
          <p:cNvSpPr txBox="1">
            <a:spLocks/>
          </p:cNvSpPr>
          <p:nvPr/>
        </p:nvSpPr>
        <p:spPr>
          <a:xfrm>
            <a:off x="6370766" y="3253240"/>
            <a:ext cx="2326194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400" dirty="0">
                <a:solidFill>
                  <a:srgbClr val="FF0000"/>
                </a:solidFill>
              </a:rPr>
              <a:t>Max Flow</a:t>
            </a:r>
          </a:p>
        </p:txBody>
      </p:sp>
    </p:spTree>
    <p:extLst>
      <p:ext uri="{BB962C8B-B14F-4D97-AF65-F5344CB8AC3E}">
        <p14:creationId xmlns:p14="http://schemas.microsoft.com/office/powerpoint/2010/main" val="3510999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67266-C438-8045-5AFD-C1DD3D2F5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Multi-reservoir network: data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0703A-027E-E653-82C1-51C43A94E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57" y="889337"/>
            <a:ext cx="8458200" cy="4171949"/>
          </a:xfrm>
        </p:spPr>
        <p:txBody>
          <a:bodyPr>
            <a:normAutofit/>
          </a:bodyPr>
          <a:lstStyle/>
          <a:p>
            <a:pPr marL="0" indent="0"/>
            <a:r>
              <a:rPr lang="en-US" b="1" u="sng" dirty="0"/>
              <a:t>Parameters: </a:t>
            </a:r>
            <a:r>
              <a:rPr lang="en-US" dirty="0"/>
              <a:t>Inflow forecasts, connectivity, initial storage, top of conservation</a:t>
            </a:r>
          </a:p>
          <a:p>
            <a:pPr marL="0" indent="0"/>
            <a:r>
              <a:rPr lang="en-US" b="1" u="sng" dirty="0"/>
              <a:t>Constraints: </a:t>
            </a:r>
            <a:r>
              <a:rPr lang="en-US" dirty="0"/>
              <a:t>Mass balance, max/min flow and storage, ramping rates, routing</a:t>
            </a:r>
          </a:p>
          <a:p>
            <a:pPr marL="0" indent="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8F3100-660B-E855-F1A7-1F703311F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73FD5C-C9F3-20A8-0B17-374FA0BB0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2" y="1717881"/>
            <a:ext cx="5776740" cy="3437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E49203-A258-A775-76F4-08828BB18A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582" y="1695057"/>
            <a:ext cx="2644682" cy="345985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F634A45-60FC-382B-C42C-AF3C23B10F90}"/>
              </a:ext>
            </a:extLst>
          </p:cNvPr>
          <p:cNvSpPr txBox="1">
            <a:spLocks/>
          </p:cNvSpPr>
          <p:nvPr/>
        </p:nvSpPr>
        <p:spPr>
          <a:xfrm>
            <a:off x="114844" y="1870379"/>
            <a:ext cx="1895951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Max flow (DWR)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E614A86-B2F8-C5AB-731E-DD21079111B4}"/>
              </a:ext>
            </a:extLst>
          </p:cNvPr>
          <p:cNvSpPr txBox="1">
            <a:spLocks/>
          </p:cNvSpPr>
          <p:nvPr/>
        </p:nvSpPr>
        <p:spPr>
          <a:xfrm>
            <a:off x="6284582" y="3943350"/>
            <a:ext cx="1461046" cy="1200150"/>
          </a:xfrm>
          <a:prstGeom prst="rect">
            <a:avLst/>
          </a:prstGeom>
          <a:solidFill>
            <a:srgbClr val="8DACC8"/>
          </a:solidFill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/>
              <a:t>Travel time (DWR/GEI)</a:t>
            </a:r>
          </a:p>
        </p:txBody>
      </p:sp>
    </p:spTree>
    <p:extLst>
      <p:ext uri="{BB962C8B-B14F-4D97-AF65-F5344CB8AC3E}">
        <p14:creationId xmlns:p14="http://schemas.microsoft.com/office/powerpoint/2010/main" val="156578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map of a state&#10;&#10;Description automatically generated">
            <a:extLst>
              <a:ext uri="{FF2B5EF4-FFF2-40B4-BE49-F238E27FC236}">
                <a16:creationId xmlns:a16="http://schemas.microsoft.com/office/drawing/2014/main" id="{2C17C3C6-E532-3F2A-F544-961888DFAA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5650" r="20000" b="15926"/>
          <a:stretch/>
        </p:blipFill>
        <p:spPr>
          <a:xfrm>
            <a:off x="1981201" y="1270"/>
            <a:ext cx="5029199" cy="5119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769FB-1323-520D-1512-1D4E9105D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3E3C53B-A9F4-8924-92E0-9A477132D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202" y="2086761"/>
            <a:ext cx="1666875" cy="609600"/>
          </a:xfrm>
        </p:spPr>
        <p:txBody>
          <a:bodyPr>
            <a:normAutofit/>
          </a:bodyPr>
          <a:lstStyle/>
          <a:p>
            <a:pPr marL="0" indent="0"/>
            <a:r>
              <a:rPr lang="en-US" sz="1600" dirty="0"/>
              <a:t>Reservoir storage and forecasts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0B5728-9300-87B9-DCE6-B53CC7A58531}"/>
              </a:ext>
            </a:extLst>
          </p:cNvPr>
          <p:cNvSpPr txBox="1">
            <a:spLocks/>
          </p:cNvSpPr>
          <p:nvPr/>
        </p:nvSpPr>
        <p:spPr>
          <a:xfrm>
            <a:off x="532001" y="2724150"/>
            <a:ext cx="1407906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600" dirty="0"/>
              <a:t>Link exceeds max flow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27024D-29BD-2237-E86C-1C3351DF2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53668"/>
            <a:ext cx="1752600" cy="1442924"/>
          </a:xfrm>
        </p:spPr>
        <p:txBody>
          <a:bodyPr/>
          <a:lstStyle/>
          <a:p>
            <a:r>
              <a:rPr lang="en-US" sz="2000" dirty="0"/>
              <a:t>1997 New Year’s Flood </a:t>
            </a:r>
            <a:r>
              <a:rPr lang="en-US" sz="1400" dirty="0"/>
              <a:t>12/10/96 – 1/20/97 Daily timestep</a:t>
            </a:r>
            <a:br>
              <a:rPr lang="en-US" sz="1400" dirty="0"/>
            </a:br>
            <a:r>
              <a:rPr lang="en-US" sz="1400" dirty="0"/>
              <a:t>14-day lead</a:t>
            </a: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5A324E-2C00-E938-93E6-4B15BC337F0A}"/>
              </a:ext>
            </a:extLst>
          </p:cNvPr>
          <p:cNvSpPr txBox="1"/>
          <p:nvPr/>
        </p:nvSpPr>
        <p:spPr>
          <a:xfrm>
            <a:off x="251908" y="2819903"/>
            <a:ext cx="4279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—</a:t>
            </a:r>
            <a:endParaRPr lang="en-US" dirty="0"/>
          </a:p>
        </p:txBody>
      </p:sp>
      <p:pic>
        <p:nvPicPr>
          <p:cNvPr id="9" name="Picture 8" descr="A graph of data on a white background&#10;&#10;Description automatically generated">
            <a:extLst>
              <a:ext uri="{FF2B5EF4-FFF2-40B4-BE49-F238E27FC236}">
                <a16:creationId xmlns:a16="http://schemas.microsoft.com/office/drawing/2014/main" id="{4E2777D3-6C67-EA6E-CA68-525AF15794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10000" r="8261" b="53478"/>
          <a:stretch/>
        </p:blipFill>
        <p:spPr>
          <a:xfrm>
            <a:off x="4419600" y="564824"/>
            <a:ext cx="4607978" cy="142305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712E10-FA4E-E129-E059-B53E5DC4965B}"/>
              </a:ext>
            </a:extLst>
          </p:cNvPr>
          <p:cNvCxnSpPr>
            <a:cxnSpLocks/>
          </p:cNvCxnSpPr>
          <p:nvPr/>
        </p:nvCxnSpPr>
        <p:spPr>
          <a:xfrm flipV="1">
            <a:off x="3505200" y="564824"/>
            <a:ext cx="914400" cy="8206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9FB6001-5702-B382-2D4C-1AEFCA4CACA9}"/>
              </a:ext>
            </a:extLst>
          </p:cNvPr>
          <p:cNvCxnSpPr>
            <a:cxnSpLocks/>
          </p:cNvCxnSpPr>
          <p:nvPr/>
        </p:nvCxnSpPr>
        <p:spPr>
          <a:xfrm>
            <a:off x="3505200" y="1581150"/>
            <a:ext cx="914400" cy="4067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10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FF14D-CF90-DC6B-EA36-CA5068345D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3DDAAF-3A0E-ABC0-AD54-1701682810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7037" r="20001" b="17408"/>
          <a:stretch/>
        </p:blipFill>
        <p:spPr>
          <a:xfrm>
            <a:off x="2006599" y="109537"/>
            <a:ext cx="5003799" cy="4907572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BA64288-C2C1-1754-4B6D-38BC8F59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202" y="2086761"/>
            <a:ext cx="1666875" cy="609600"/>
          </a:xfrm>
        </p:spPr>
        <p:txBody>
          <a:bodyPr>
            <a:normAutofit/>
          </a:bodyPr>
          <a:lstStyle/>
          <a:p>
            <a:pPr marL="0" indent="0"/>
            <a:r>
              <a:rPr lang="en-US" sz="1600" dirty="0"/>
              <a:t>Reservoir storage and forecasts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D0CA6-A195-8ED2-541F-FECF46A6BFB2}"/>
              </a:ext>
            </a:extLst>
          </p:cNvPr>
          <p:cNvSpPr txBox="1">
            <a:spLocks/>
          </p:cNvSpPr>
          <p:nvPr/>
        </p:nvSpPr>
        <p:spPr>
          <a:xfrm>
            <a:off x="532001" y="2724150"/>
            <a:ext cx="1407906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1600" dirty="0"/>
              <a:t>Link exceeds max flow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75E7B7-6CF0-446F-7A6C-969F729B2A64}"/>
              </a:ext>
            </a:extLst>
          </p:cNvPr>
          <p:cNvSpPr txBox="1"/>
          <p:nvPr/>
        </p:nvSpPr>
        <p:spPr>
          <a:xfrm>
            <a:off x="251908" y="2819903"/>
            <a:ext cx="4279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—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6B7EB5-1E13-F6BA-7E1C-9FBED4329D1B}"/>
              </a:ext>
            </a:extLst>
          </p:cNvPr>
          <p:cNvSpPr txBox="1">
            <a:spLocks/>
          </p:cNvSpPr>
          <p:nvPr/>
        </p:nvSpPr>
        <p:spPr>
          <a:xfrm>
            <a:off x="304800" y="253668"/>
            <a:ext cx="1752600" cy="14429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2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z="2000"/>
              <a:t>1997 New Year’s Flood </a:t>
            </a:r>
            <a:r>
              <a:rPr lang="en-US" sz="1400"/>
              <a:t>12/10/96 – 1/20/97 Daily timestep</a:t>
            </a:r>
            <a:br>
              <a:rPr lang="en-US" sz="1400"/>
            </a:br>
            <a:r>
              <a:rPr lang="en-US" sz="1400"/>
              <a:t>14-day lead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26212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3D0FA3C9C8B840BD4719EDB774EA3E" ma:contentTypeVersion="16" ma:contentTypeDescription="Create a new document." ma:contentTypeScope="" ma:versionID="1f1c26727583353d1f25a3d31e0260fa">
  <xsd:schema xmlns:xsd="http://www.w3.org/2001/XMLSchema" xmlns:xs="http://www.w3.org/2001/XMLSchema" xmlns:p="http://schemas.microsoft.com/office/2006/metadata/properties" xmlns:ns2="35ab31d3-b8fd-4f92-89f3-03c1fb50a733" xmlns:ns3="594dbb9d-4ee2-4cc0-bb5b-217b547981ad" targetNamespace="http://schemas.microsoft.com/office/2006/metadata/properties" ma:root="true" ma:fieldsID="07bedb6e2584ae16e465a399ab99d8b5" ns2:_="" ns3:_="">
    <xsd:import namespace="35ab31d3-b8fd-4f92-89f3-03c1fb50a733"/>
    <xsd:import namespace="594dbb9d-4ee2-4cc0-bb5b-217b54798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ab31d3-b8fd-4f92-89f3-03c1fb50a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42dd458-7308-4bcd-84e5-5a32323ab0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dbb9d-4ee2-4cc0-bb5b-217b547981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866bf6-b640-4984-a738-718b31ca96a4}" ma:internalName="TaxCatchAll" ma:showField="CatchAllData" ma:web="594dbb9d-4ee2-4cc0-bb5b-217b547981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ab31d3-b8fd-4f92-89f3-03c1fb50a733">
      <Terms xmlns="http://schemas.microsoft.com/office/infopath/2007/PartnerControls"/>
    </lcf76f155ced4ddcb4097134ff3c332f>
    <TaxCatchAll xmlns="594dbb9d-4ee2-4cc0-bb5b-217b547981ad" xsi:nil="true"/>
  </documentManagement>
</p:properties>
</file>

<file path=customXml/itemProps1.xml><?xml version="1.0" encoding="utf-8"?>
<ds:datastoreItem xmlns:ds="http://schemas.openxmlformats.org/officeDocument/2006/customXml" ds:itemID="{96ECB9B4-6A04-4465-9FC8-9A1C47BB3CBB}"/>
</file>

<file path=customXml/itemProps2.xml><?xml version="1.0" encoding="utf-8"?>
<ds:datastoreItem xmlns:ds="http://schemas.openxmlformats.org/officeDocument/2006/customXml" ds:itemID="{09609E31-02FD-43FE-B681-80695410041D}"/>
</file>

<file path=customXml/itemProps3.xml><?xml version="1.0" encoding="utf-8"?>
<ds:datastoreItem xmlns:ds="http://schemas.openxmlformats.org/officeDocument/2006/customXml" ds:itemID="{8AD10025-A639-42E5-9132-3C4C7DED4910}"/>
</file>

<file path=docProps/app.xml><?xml version="1.0" encoding="utf-8"?>
<Properties xmlns="http://schemas.openxmlformats.org/officeDocument/2006/extended-properties" xmlns:vt="http://schemas.openxmlformats.org/officeDocument/2006/docPropsVTypes">
  <Template>{E1111892-CF8B-324A-94E4-0231D069307A}tf10001120</Template>
  <TotalTime>29065</TotalTime>
  <Words>1160</Words>
  <Application>Microsoft Macintosh PowerPoint</Application>
  <PresentationFormat>On-screen Show (16:9)</PresentationFormat>
  <Paragraphs>216</Paragraphs>
  <Slides>30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Cambria Math</vt:lpstr>
      <vt:lpstr>Corbel</vt:lpstr>
      <vt:lpstr>Office Theme</vt:lpstr>
      <vt:lpstr>FIRO for Multi-Reservoir Networks</vt:lpstr>
      <vt:lpstr>Multi-reservoir networks: FIRO challenges</vt:lpstr>
      <vt:lpstr>Probabilistic simulation CW3E Yuba-Feather FVA (2025)</vt:lpstr>
      <vt:lpstr>Network optimization with ensemble forecasts</vt:lpstr>
      <vt:lpstr>Model predictive control: Rolling horizon optimization</vt:lpstr>
      <vt:lpstr>Example for one reservoir: Oroville 1997 flood</vt:lpstr>
      <vt:lpstr>Multi-reservoir network: data requirements</vt:lpstr>
      <vt:lpstr>1997 New Year’s Flood 12/10/96 – 1/20/97 Daily timestep 14-day lead</vt:lpstr>
      <vt:lpstr>PowerPoint Presentation</vt:lpstr>
      <vt:lpstr>Results</vt:lpstr>
      <vt:lpstr>PowerPoint Presentation</vt:lpstr>
      <vt:lpstr>PowerPoint Presentation</vt:lpstr>
      <vt:lpstr>Peak flow reduction across the network   (selected links with flow &gt; max)</vt:lpstr>
      <vt:lpstr>Runtime per daily optimization</vt:lpstr>
      <vt:lpstr>Ongoing work: Seasonal forecasts and water supply allocations</vt:lpstr>
      <vt:lpstr>Summary: FIRO for Multi-Reservoir Networks</vt:lpstr>
      <vt:lpstr>Thanks!</vt:lpstr>
      <vt:lpstr>PowerPoint Presentation</vt:lpstr>
      <vt:lpstr>PowerPoint Presentation</vt:lpstr>
      <vt:lpstr>Objective Function</vt:lpstr>
      <vt:lpstr>Experiment</vt:lpstr>
      <vt:lpstr>Other problem formulations</vt:lpstr>
      <vt:lpstr>MPC (time t, 〖 N〗_l lead times,  N_e ensemble members,  N_x nodes, N_u links)</vt:lpstr>
      <vt:lpstr>MPC (time t, 〖 N〗_l lead times,  N_e ensemble members,  N_x nodes, N_u links)</vt:lpstr>
      <vt:lpstr>Constraints:</vt:lpstr>
      <vt:lpstr>Peak daily inflows (kcfs) 1997 – Observed vs. Full Natural</vt:lpstr>
      <vt:lpstr>Storage– Max release relationship</vt:lpstr>
      <vt:lpstr>Yuba-Feather flow constraints [CW3E FVA, 2025]</vt:lpstr>
      <vt:lpstr>Data: Surface water entitlements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Jon Herman</dc:creator>
  <cp:lastModifiedBy>Jonathan D Herman</cp:lastModifiedBy>
  <cp:revision>2625</cp:revision>
  <cp:lastPrinted>2015-07-30T22:46:16Z</cp:lastPrinted>
  <dcterms:created xsi:type="dcterms:W3CDTF">2006-08-16T00:00:00Z</dcterms:created>
  <dcterms:modified xsi:type="dcterms:W3CDTF">2025-07-24T19:04:49Z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0x0101005A3D0FA3C9C8B840BD4719EDB774EA3E</vt:lpwstr>
  </property>
</Properties>
</file>